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61" r:id="rId6"/>
    <p:sldId id="262" r:id="rId7"/>
    <p:sldId id="263" r:id="rId8"/>
    <p:sldId id="265" r:id="rId9"/>
    <p:sldId id="267" r:id="rId10"/>
    <p:sldId id="259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7D811-0A09-4DED-88F7-63F97246E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6B448A-2306-4AD4-8730-8ACC9A0E0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E5308-13B8-4A2C-90B9-D5122F32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8CED8-B158-49B8-8F59-75C7FF163FD5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69859B-8993-4E38-94C0-94EE0B0E2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92FFB2-A137-4CEB-ABF7-F09A7E00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59C0-6DED-4C62-AE59-E7813A3B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228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63FE8-0A6D-4E37-9A9F-89E8991A1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D11AA6-E465-435C-A099-D29BE723B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A2EB3F-4E88-4B74-9EDC-9F75F2E61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8CED8-B158-49B8-8F59-75C7FF163FD5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DA0989-78B6-4314-9780-997C472C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C0A2E-D620-4BED-9621-83D61155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59C0-6DED-4C62-AE59-E7813A3B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830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3CE148E-DA0F-49F6-A4FF-7EFF7FA8E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A43AF0-4A39-412D-97C0-56A064F7D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CD0F41-9C76-4F96-BF1D-B3277BB5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8CED8-B158-49B8-8F59-75C7FF163FD5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0004C7-1D50-43E2-BC75-B423AE1A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E741B9-2205-4370-9466-3EAFC88D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59C0-6DED-4C62-AE59-E7813A3B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83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E5667-A32E-4275-8FA8-0D2DC115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08ADEE-CE97-4ABA-A042-182B300AF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D4DD5B-7800-414B-A23F-EEC7F54CA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8CED8-B158-49B8-8F59-75C7FF163FD5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874479-B2FA-4498-B621-5A707267E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EEEAE7-195D-4C00-A363-14E5965C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59C0-6DED-4C62-AE59-E7813A3B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703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BC41-0381-46AF-96B6-ED6BCB2A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126445-1C6E-4146-91E7-9A6383612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57A303-D42F-4390-9E71-E7663AC2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8CED8-B158-49B8-8F59-75C7FF163FD5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22DFEA-257B-42AE-99B9-C18121F4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C2B69C-3048-415D-98FA-C86A94EFE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59C0-6DED-4C62-AE59-E7813A3B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5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26A85-B322-4D40-957E-499BD987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681DA2-12AD-4E87-A1EF-F68EDDF26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E26430-6A1B-408F-9AEB-D573B28B7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DD73F1-317B-45AF-AC39-55E02C8DC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8CED8-B158-49B8-8F59-75C7FF163FD5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47D6E0-FFEF-4B80-B7C4-02768188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AA5910-11B3-4AF9-8CD7-555D8F988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59C0-6DED-4C62-AE59-E7813A3B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18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7842C-B203-4AA4-858F-F725EDC7C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6A0F87-7C89-40CA-B4DA-655B9369C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24A6B8-0B98-4225-95DC-F5C77A330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CD4F73-8FD3-4264-9F35-8EBD763DF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1A8CC5-6813-4367-864A-88E00C6313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509C6-24B2-4EF3-BDFE-039228E68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8CED8-B158-49B8-8F59-75C7FF163FD5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E9A510-D445-4E10-B2A4-E265413C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6BB030-97C4-4ACA-9831-1B02F8FAA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59C0-6DED-4C62-AE59-E7813A3B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105AF-D6D5-4BDA-87E1-05BE1AC5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649E70-E5BF-4392-8FF6-116E8BFD4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8CED8-B158-49B8-8F59-75C7FF163FD5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1825CF-D7B9-41E2-ACC6-2E646C93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893A4F-9E07-4128-8EDD-5977ECCB1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59C0-6DED-4C62-AE59-E7813A3B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468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CDF27B-2C40-479E-ABF7-4F695EEAF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8CED8-B158-49B8-8F59-75C7FF163FD5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5995D4-16A2-465F-B0D5-DB5C3C79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6F92E4-7071-4103-BEAC-9990F9CBA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59C0-6DED-4C62-AE59-E7813A3B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4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D8EB9-8DA6-4BA8-8DB4-483B6704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838583-A1CD-4D3A-B24C-D764B64DB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C4D80C-11F9-4D22-8292-85C0AAE12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023851-854A-4F85-A41F-1F778F15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8CED8-B158-49B8-8F59-75C7FF163FD5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70B57F-D3AA-4BAC-90C8-0D94AB5F9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402CA1-C3D9-4BF7-9DFA-66A1701D3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59C0-6DED-4C62-AE59-E7813A3B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1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840410-56B4-4C4C-9758-A9AB9BD31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D3C6ED-4666-4C5C-94D7-C37E4EB82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B9C239-C4A8-41E7-BCDA-89083C7C7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AD72F-895E-45F5-B157-30A53077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8CED8-B158-49B8-8F59-75C7FF163FD5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082C40-CA97-4F01-9039-F0D1DEF2D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5A194D-0D09-4AA2-ABDF-221ABCCB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59C0-6DED-4C62-AE59-E7813A3B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701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BCE313-E2B5-45AE-AB65-D7F7DF923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671D52-AE88-4E0A-AD0D-3C5796587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E9672B-D299-4DEE-86A4-2B4EC4FED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8CED8-B158-49B8-8F59-75C7FF163FD5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CE6FC9-0790-40A7-AC0C-515504937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B3F953-42F4-4FAA-A546-0E54A1BA4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D59C0-6DED-4C62-AE59-E7813A3B4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854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putty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putty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raspberrypi.com/softwar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E0489F-7BF6-4CB2-AAA0-E47664B3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3" y="0"/>
            <a:ext cx="12142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86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208D4AF-43DF-4743-A564-CE8EA65B9233}"/>
              </a:ext>
            </a:extLst>
          </p:cNvPr>
          <p:cNvSpPr/>
          <p:nvPr/>
        </p:nvSpPr>
        <p:spPr>
          <a:xfrm>
            <a:off x="0" y="0"/>
            <a:ext cx="4162816" cy="461665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</a:rPr>
              <a:t>SSH(Secure Shell)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 연결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E152E-D13D-4357-9FD4-09408A5B07AA}"/>
              </a:ext>
            </a:extLst>
          </p:cNvPr>
          <p:cNvSpPr txBox="1"/>
          <p:nvPr/>
        </p:nvSpPr>
        <p:spPr>
          <a:xfrm>
            <a:off x="4361145" y="92333"/>
            <a:ext cx="8164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Download PuTTY - a free SSH and telnet client for Windows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F2F24C-CD3A-4D2C-8627-2AC11288B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07" y="794377"/>
            <a:ext cx="5414604" cy="526924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226BCC6-CA73-4B20-9968-D19F20D9BD43}"/>
              </a:ext>
            </a:extLst>
          </p:cNvPr>
          <p:cNvSpPr/>
          <p:nvPr/>
        </p:nvSpPr>
        <p:spPr>
          <a:xfrm>
            <a:off x="2430049" y="2091847"/>
            <a:ext cx="1732767" cy="273774"/>
          </a:xfrm>
          <a:custGeom>
            <a:avLst/>
            <a:gdLst>
              <a:gd name="connsiteX0" fmla="*/ 0 w 1732767"/>
              <a:gd name="connsiteY0" fmla="*/ 45630 h 273774"/>
              <a:gd name="connsiteX1" fmla="*/ 45630 w 1732767"/>
              <a:gd name="connsiteY1" fmla="*/ 0 h 273774"/>
              <a:gd name="connsiteX2" fmla="*/ 625629 w 1732767"/>
              <a:gd name="connsiteY2" fmla="*/ 0 h 273774"/>
              <a:gd name="connsiteX3" fmla="*/ 1156383 w 1732767"/>
              <a:gd name="connsiteY3" fmla="*/ 0 h 273774"/>
              <a:gd name="connsiteX4" fmla="*/ 1687137 w 1732767"/>
              <a:gd name="connsiteY4" fmla="*/ 0 h 273774"/>
              <a:gd name="connsiteX5" fmla="*/ 1732767 w 1732767"/>
              <a:gd name="connsiteY5" fmla="*/ 45630 h 273774"/>
              <a:gd name="connsiteX6" fmla="*/ 1732767 w 1732767"/>
              <a:gd name="connsiteY6" fmla="*/ 228144 h 273774"/>
              <a:gd name="connsiteX7" fmla="*/ 1687137 w 1732767"/>
              <a:gd name="connsiteY7" fmla="*/ 273774 h 273774"/>
              <a:gd name="connsiteX8" fmla="*/ 1172798 w 1732767"/>
              <a:gd name="connsiteY8" fmla="*/ 273774 h 273774"/>
              <a:gd name="connsiteX9" fmla="*/ 625629 w 1732767"/>
              <a:gd name="connsiteY9" fmla="*/ 273774 h 273774"/>
              <a:gd name="connsiteX10" fmla="*/ 45630 w 1732767"/>
              <a:gd name="connsiteY10" fmla="*/ 273774 h 273774"/>
              <a:gd name="connsiteX11" fmla="*/ 0 w 1732767"/>
              <a:gd name="connsiteY11" fmla="*/ 228144 h 273774"/>
              <a:gd name="connsiteX12" fmla="*/ 0 w 1732767"/>
              <a:gd name="connsiteY12" fmla="*/ 45630 h 27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32767" h="273774" extrusionOk="0">
                <a:moveTo>
                  <a:pt x="0" y="45630"/>
                </a:moveTo>
                <a:cubicBezTo>
                  <a:pt x="-3212" y="18448"/>
                  <a:pt x="17561" y="1076"/>
                  <a:pt x="45630" y="0"/>
                </a:cubicBezTo>
                <a:cubicBezTo>
                  <a:pt x="254124" y="-34938"/>
                  <a:pt x="414988" y="30798"/>
                  <a:pt x="625629" y="0"/>
                </a:cubicBezTo>
                <a:cubicBezTo>
                  <a:pt x="836270" y="-30798"/>
                  <a:pt x="968296" y="63327"/>
                  <a:pt x="1156383" y="0"/>
                </a:cubicBezTo>
                <a:cubicBezTo>
                  <a:pt x="1344470" y="-63327"/>
                  <a:pt x="1443351" y="53433"/>
                  <a:pt x="1687137" y="0"/>
                </a:cubicBezTo>
                <a:cubicBezTo>
                  <a:pt x="1710301" y="-6561"/>
                  <a:pt x="1734677" y="13362"/>
                  <a:pt x="1732767" y="45630"/>
                </a:cubicBezTo>
                <a:cubicBezTo>
                  <a:pt x="1742012" y="102725"/>
                  <a:pt x="1723965" y="157749"/>
                  <a:pt x="1732767" y="228144"/>
                </a:cubicBezTo>
                <a:cubicBezTo>
                  <a:pt x="1732211" y="248047"/>
                  <a:pt x="1709940" y="277107"/>
                  <a:pt x="1687137" y="273774"/>
                </a:cubicBezTo>
                <a:cubicBezTo>
                  <a:pt x="1549447" y="329172"/>
                  <a:pt x="1356145" y="237203"/>
                  <a:pt x="1172798" y="273774"/>
                </a:cubicBezTo>
                <a:cubicBezTo>
                  <a:pt x="989451" y="310345"/>
                  <a:pt x="857446" y="267775"/>
                  <a:pt x="625629" y="273774"/>
                </a:cubicBezTo>
                <a:cubicBezTo>
                  <a:pt x="393812" y="279773"/>
                  <a:pt x="242943" y="205751"/>
                  <a:pt x="45630" y="273774"/>
                </a:cubicBezTo>
                <a:cubicBezTo>
                  <a:pt x="23062" y="271173"/>
                  <a:pt x="4620" y="250366"/>
                  <a:pt x="0" y="228144"/>
                </a:cubicBezTo>
                <a:cubicBezTo>
                  <a:pt x="-4497" y="156588"/>
                  <a:pt x="2848" y="136348"/>
                  <a:pt x="0" y="45630"/>
                </a:cubicBezTo>
                <a:close/>
              </a:path>
            </a:pathLst>
          </a:custGeom>
          <a:noFill/>
          <a:ln w="254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A7ABF79-6155-41E0-9717-3207EBA8EF79}"/>
              </a:ext>
            </a:extLst>
          </p:cNvPr>
          <p:cNvSpPr/>
          <p:nvPr/>
        </p:nvSpPr>
        <p:spPr>
          <a:xfrm>
            <a:off x="4799557" y="2091847"/>
            <a:ext cx="774526" cy="273774"/>
          </a:xfrm>
          <a:custGeom>
            <a:avLst/>
            <a:gdLst>
              <a:gd name="connsiteX0" fmla="*/ 0 w 774526"/>
              <a:gd name="connsiteY0" fmla="*/ 45630 h 273774"/>
              <a:gd name="connsiteX1" fmla="*/ 45630 w 774526"/>
              <a:gd name="connsiteY1" fmla="*/ 0 h 273774"/>
              <a:gd name="connsiteX2" fmla="*/ 400928 w 774526"/>
              <a:gd name="connsiteY2" fmla="*/ 0 h 273774"/>
              <a:gd name="connsiteX3" fmla="*/ 728896 w 774526"/>
              <a:gd name="connsiteY3" fmla="*/ 0 h 273774"/>
              <a:gd name="connsiteX4" fmla="*/ 774526 w 774526"/>
              <a:gd name="connsiteY4" fmla="*/ 45630 h 273774"/>
              <a:gd name="connsiteX5" fmla="*/ 774526 w 774526"/>
              <a:gd name="connsiteY5" fmla="*/ 228144 h 273774"/>
              <a:gd name="connsiteX6" fmla="*/ 728896 w 774526"/>
              <a:gd name="connsiteY6" fmla="*/ 273774 h 273774"/>
              <a:gd name="connsiteX7" fmla="*/ 387263 w 774526"/>
              <a:gd name="connsiteY7" fmla="*/ 273774 h 273774"/>
              <a:gd name="connsiteX8" fmla="*/ 45630 w 774526"/>
              <a:gd name="connsiteY8" fmla="*/ 273774 h 273774"/>
              <a:gd name="connsiteX9" fmla="*/ 0 w 774526"/>
              <a:gd name="connsiteY9" fmla="*/ 228144 h 273774"/>
              <a:gd name="connsiteX10" fmla="*/ 0 w 774526"/>
              <a:gd name="connsiteY10" fmla="*/ 45630 h 27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4526" h="273774" extrusionOk="0">
                <a:moveTo>
                  <a:pt x="0" y="45630"/>
                </a:moveTo>
                <a:cubicBezTo>
                  <a:pt x="-3212" y="18448"/>
                  <a:pt x="17561" y="1076"/>
                  <a:pt x="45630" y="0"/>
                </a:cubicBezTo>
                <a:cubicBezTo>
                  <a:pt x="120541" y="-16139"/>
                  <a:pt x="314253" y="23080"/>
                  <a:pt x="400928" y="0"/>
                </a:cubicBezTo>
                <a:cubicBezTo>
                  <a:pt x="487603" y="-23080"/>
                  <a:pt x="628467" y="20375"/>
                  <a:pt x="728896" y="0"/>
                </a:cubicBezTo>
                <a:cubicBezTo>
                  <a:pt x="747538" y="-3589"/>
                  <a:pt x="776275" y="21265"/>
                  <a:pt x="774526" y="45630"/>
                </a:cubicBezTo>
                <a:cubicBezTo>
                  <a:pt x="789502" y="120209"/>
                  <a:pt x="761311" y="150555"/>
                  <a:pt x="774526" y="228144"/>
                </a:cubicBezTo>
                <a:cubicBezTo>
                  <a:pt x="775481" y="251791"/>
                  <a:pt x="749040" y="278218"/>
                  <a:pt x="728896" y="273774"/>
                </a:cubicBezTo>
                <a:cubicBezTo>
                  <a:pt x="609276" y="288585"/>
                  <a:pt x="549266" y="246302"/>
                  <a:pt x="387263" y="273774"/>
                </a:cubicBezTo>
                <a:cubicBezTo>
                  <a:pt x="225260" y="301246"/>
                  <a:pt x="131604" y="238321"/>
                  <a:pt x="45630" y="273774"/>
                </a:cubicBezTo>
                <a:cubicBezTo>
                  <a:pt x="16039" y="273523"/>
                  <a:pt x="2326" y="246968"/>
                  <a:pt x="0" y="228144"/>
                </a:cubicBezTo>
                <a:cubicBezTo>
                  <a:pt x="-1705" y="160615"/>
                  <a:pt x="9923" y="96480"/>
                  <a:pt x="0" y="45630"/>
                </a:cubicBezTo>
                <a:close/>
              </a:path>
            </a:pathLst>
          </a:custGeom>
          <a:noFill/>
          <a:ln w="254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7C5ED9-917B-4469-BE2F-2F616C20E156}"/>
              </a:ext>
            </a:extLst>
          </p:cNvPr>
          <p:cNvCxnSpPr/>
          <p:nvPr/>
        </p:nvCxnSpPr>
        <p:spPr>
          <a:xfrm>
            <a:off x="2430049" y="2868460"/>
            <a:ext cx="613776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F7339ED-2840-4054-BA91-DB3D4721B62A}"/>
              </a:ext>
            </a:extLst>
          </p:cNvPr>
          <p:cNvCxnSpPr/>
          <p:nvPr/>
        </p:nvCxnSpPr>
        <p:spPr>
          <a:xfrm>
            <a:off x="2430049" y="3622109"/>
            <a:ext cx="613776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7662CE3-2B72-4AC6-85D4-3B694AAF1C59}"/>
              </a:ext>
            </a:extLst>
          </p:cNvPr>
          <p:cNvCxnSpPr/>
          <p:nvPr/>
        </p:nvCxnSpPr>
        <p:spPr>
          <a:xfrm flipH="1">
            <a:off x="5749447" y="3945699"/>
            <a:ext cx="187364" cy="12526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7545D1-B618-4763-956D-11975678FF23}"/>
              </a:ext>
            </a:extLst>
          </p:cNvPr>
          <p:cNvSpPr txBox="1"/>
          <p:nvPr/>
        </p:nvSpPr>
        <p:spPr>
          <a:xfrm>
            <a:off x="5936811" y="3761033"/>
            <a:ext cx="401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등록해두면 다음부터 </a:t>
            </a:r>
            <a:r>
              <a:rPr lang="en-US" altLang="ko-KR" dirty="0"/>
              <a:t>Load</a:t>
            </a:r>
            <a:r>
              <a:rPr lang="ko-KR" altLang="en-US" dirty="0"/>
              <a:t>만 하면 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85CDF7-3B49-48F7-8235-18217EF43C1B}"/>
              </a:ext>
            </a:extLst>
          </p:cNvPr>
          <p:cNvSpPr txBox="1"/>
          <p:nvPr/>
        </p:nvSpPr>
        <p:spPr>
          <a:xfrm>
            <a:off x="6070658" y="2091847"/>
            <a:ext cx="490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Rpi</a:t>
            </a:r>
            <a:r>
              <a:rPr lang="en-US" altLang="ko-KR" dirty="0"/>
              <a:t> OS </a:t>
            </a:r>
            <a:r>
              <a:rPr lang="ko-KR" altLang="en-US" dirty="0"/>
              <a:t>설치할 때 입력한</a:t>
            </a:r>
            <a:r>
              <a:rPr lang="en-US" altLang="ko-KR" dirty="0"/>
              <a:t>, Host Name </a:t>
            </a:r>
            <a:r>
              <a:rPr lang="ko-KR" altLang="en-US" dirty="0"/>
              <a:t>혹은 </a:t>
            </a:r>
            <a:r>
              <a:rPr lang="en-US" altLang="ko-KR" dirty="0"/>
              <a:t>IP.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09543B1-4720-4102-A6EF-DF16D79FF30B}"/>
              </a:ext>
            </a:extLst>
          </p:cNvPr>
          <p:cNvCxnSpPr>
            <a:cxnSpLocks/>
          </p:cNvCxnSpPr>
          <p:nvPr/>
        </p:nvCxnSpPr>
        <p:spPr>
          <a:xfrm>
            <a:off x="4406784" y="5586608"/>
            <a:ext cx="0" cy="13987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0139B5F-7E26-4409-81E1-78293D727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191" y="1022762"/>
            <a:ext cx="2543530" cy="838317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3621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208D4AF-43DF-4743-A564-CE8EA65B9233}"/>
              </a:ext>
            </a:extLst>
          </p:cNvPr>
          <p:cNvSpPr/>
          <p:nvPr/>
        </p:nvSpPr>
        <p:spPr>
          <a:xfrm>
            <a:off x="0" y="0"/>
            <a:ext cx="4162816" cy="461665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</a:rPr>
              <a:t>SSH(Secure Shell)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 연결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E152E-D13D-4357-9FD4-09408A5B07AA}"/>
              </a:ext>
            </a:extLst>
          </p:cNvPr>
          <p:cNvSpPr txBox="1"/>
          <p:nvPr/>
        </p:nvSpPr>
        <p:spPr>
          <a:xfrm>
            <a:off x="4361145" y="92333"/>
            <a:ext cx="8164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Download PuTTY - a free SSH and telnet client for Windows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CA646C-F342-4E65-8817-4D493185F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59" y="769355"/>
            <a:ext cx="4712755" cy="3000979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E95BCCC-B36C-47C3-B92A-B01D05AE87C4}"/>
              </a:ext>
            </a:extLst>
          </p:cNvPr>
          <p:cNvCxnSpPr>
            <a:cxnSpLocks/>
          </p:cNvCxnSpPr>
          <p:nvPr/>
        </p:nvCxnSpPr>
        <p:spPr>
          <a:xfrm flipH="1">
            <a:off x="3002071" y="3028167"/>
            <a:ext cx="346553" cy="400833"/>
          </a:xfrm>
          <a:prstGeom prst="straightConnector1">
            <a:avLst/>
          </a:prstGeom>
          <a:ln w="6032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6DE09BB-5730-490A-AD69-B0D1D4F76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27" y="1102049"/>
            <a:ext cx="6249272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2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208D4AF-43DF-4743-A564-CE8EA65B9233}"/>
              </a:ext>
            </a:extLst>
          </p:cNvPr>
          <p:cNvSpPr/>
          <p:nvPr/>
        </p:nvSpPr>
        <p:spPr>
          <a:xfrm>
            <a:off x="0" y="0"/>
            <a:ext cx="4162816" cy="461665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</a:rPr>
              <a:t>XRDP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연결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F0138B-DA18-4800-BAA7-2455A29586E6}"/>
              </a:ext>
            </a:extLst>
          </p:cNvPr>
          <p:cNvSpPr txBox="1"/>
          <p:nvPr/>
        </p:nvSpPr>
        <p:spPr>
          <a:xfrm>
            <a:off x="4359057" y="46166"/>
            <a:ext cx="2872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Remote Desktop Protocol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AAD95E-D9FD-4EE0-91C7-1F15044A8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69" y="1439433"/>
            <a:ext cx="8559665" cy="3758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DE818B-AD3B-4F07-873C-D4B6DB46CEDF}"/>
              </a:ext>
            </a:extLst>
          </p:cNvPr>
          <p:cNvSpPr txBox="1"/>
          <p:nvPr/>
        </p:nvSpPr>
        <p:spPr>
          <a:xfrm>
            <a:off x="425885" y="793103"/>
            <a:ext cx="3200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sudo</a:t>
            </a:r>
            <a:r>
              <a:rPr lang="ko-KR" altLang="en-US" b="1" dirty="0"/>
              <a:t> </a:t>
            </a:r>
            <a:r>
              <a:rPr lang="en-US" altLang="ko-KR" b="1" dirty="0"/>
              <a:t>apt-get</a:t>
            </a:r>
            <a:r>
              <a:rPr lang="ko-KR" altLang="en-US" b="1" dirty="0"/>
              <a:t> </a:t>
            </a:r>
            <a:r>
              <a:rPr lang="en-US" altLang="ko-KR" b="1" dirty="0"/>
              <a:t>install</a:t>
            </a:r>
            <a:r>
              <a:rPr lang="ko-KR" altLang="en-US" b="1" dirty="0"/>
              <a:t> </a:t>
            </a:r>
            <a:r>
              <a:rPr lang="en-US" altLang="ko-KR" b="1" dirty="0" err="1"/>
              <a:t>xrdp</a:t>
            </a:r>
            <a:br>
              <a:rPr lang="en-US" altLang="ko-KR" dirty="0"/>
            </a:br>
            <a:r>
              <a:rPr lang="ko-KR" altLang="en-US" dirty="0"/>
              <a:t>   </a:t>
            </a:r>
            <a:r>
              <a:rPr lang="en-US" altLang="ko-KR" dirty="0"/>
              <a:t>putty</a:t>
            </a:r>
            <a:r>
              <a:rPr lang="ko-KR" altLang="en-US" dirty="0"/>
              <a:t>에서 실행해도 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AD37F-D9A3-42FF-8D41-339CDC658F88}"/>
              </a:ext>
            </a:extLst>
          </p:cNvPr>
          <p:cNvSpPr txBox="1"/>
          <p:nvPr/>
        </p:nvSpPr>
        <p:spPr>
          <a:xfrm>
            <a:off x="406867" y="5575904"/>
            <a:ext cx="371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en-US" altLang="ko-KR" b="1" dirty="0" err="1"/>
              <a:t>Rpi</a:t>
            </a:r>
            <a:r>
              <a:rPr lang="en-US" altLang="ko-KR" b="1" dirty="0"/>
              <a:t> Interface</a:t>
            </a:r>
            <a:r>
              <a:rPr lang="ko-KR" altLang="en-US" b="1" dirty="0"/>
              <a:t>에서 </a:t>
            </a:r>
            <a:r>
              <a:rPr lang="en-US" altLang="ko-KR" b="1" dirty="0"/>
              <a:t>VNC enable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152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208D4AF-43DF-4743-A564-CE8EA65B9233}"/>
              </a:ext>
            </a:extLst>
          </p:cNvPr>
          <p:cNvSpPr/>
          <p:nvPr/>
        </p:nvSpPr>
        <p:spPr>
          <a:xfrm>
            <a:off x="0" y="0"/>
            <a:ext cx="4162816" cy="461665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</a:rPr>
              <a:t>XRDP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연결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F0138B-DA18-4800-BAA7-2455A29586E6}"/>
              </a:ext>
            </a:extLst>
          </p:cNvPr>
          <p:cNvSpPr txBox="1"/>
          <p:nvPr/>
        </p:nvSpPr>
        <p:spPr>
          <a:xfrm>
            <a:off x="4359057" y="46166"/>
            <a:ext cx="2872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Remote Desktop Protocol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E818B-AD3B-4F07-873C-D4B6DB46CEDF}"/>
              </a:ext>
            </a:extLst>
          </p:cNvPr>
          <p:cNvSpPr txBox="1"/>
          <p:nvPr/>
        </p:nvSpPr>
        <p:spPr>
          <a:xfrm>
            <a:off x="425885" y="793103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PC</a:t>
            </a:r>
            <a:r>
              <a:rPr lang="ko-KR" altLang="en-US" b="1" dirty="0"/>
              <a:t>에서 원격 데스크톱 연결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7EC3DD-64F2-4A79-9F32-3E6C0D6C2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24" y="1339226"/>
            <a:ext cx="4448796" cy="51061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B0B214-1932-4E09-832C-4A2536D38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776" y="1339226"/>
            <a:ext cx="4163006" cy="3953427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15128F-CD73-46B2-8A04-6B60B851A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24" y="1293059"/>
            <a:ext cx="4448796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79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208D4AF-43DF-4743-A564-CE8EA65B9233}"/>
              </a:ext>
            </a:extLst>
          </p:cNvPr>
          <p:cNvSpPr/>
          <p:nvPr/>
        </p:nvSpPr>
        <p:spPr>
          <a:xfrm>
            <a:off x="0" y="0"/>
            <a:ext cx="4162816" cy="46166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리눅스 명령어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81FF0-1886-47F3-9095-5CC8D4790647}"/>
              </a:ext>
            </a:extLst>
          </p:cNvPr>
          <p:cNvSpPr txBox="1"/>
          <p:nvPr/>
        </p:nvSpPr>
        <p:spPr>
          <a:xfrm>
            <a:off x="5323562" y="150312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pwd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현재 디렉토리 확인</a:t>
            </a:r>
          </a:p>
        </p:txBody>
      </p:sp>
      <p:pic>
        <p:nvPicPr>
          <p:cNvPr id="8" name="Picture 4" descr="Related image">
            <a:extLst>
              <a:ext uri="{FF2B5EF4-FFF2-40B4-BE49-F238E27FC236}">
                <a16:creationId xmlns:a16="http://schemas.microsoft.com/office/drawing/2014/main" id="{54DAEA9B-1205-47DD-A855-E93600D9A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3489" y="984276"/>
            <a:ext cx="6642429" cy="5435358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DC73FF-1F9A-4315-94CE-F582C9949F54}"/>
              </a:ext>
            </a:extLst>
          </p:cNvPr>
          <p:cNvSpPr txBox="1"/>
          <p:nvPr/>
        </p:nvSpPr>
        <p:spPr>
          <a:xfrm>
            <a:off x="6134100" y="600075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0000FF"/>
                </a:solidFill>
                <a:latin typeface="+mn-ea"/>
              </a:rPr>
              <a:t>cd</a:t>
            </a:r>
            <a:r>
              <a:rPr lang="en-US" altLang="ko-KR" dirty="0">
                <a:solidFill>
                  <a:srgbClr val="0000FF"/>
                </a:solidFill>
                <a:latin typeface="+mn-ea"/>
              </a:rPr>
              <a:t> : </a:t>
            </a:r>
            <a:r>
              <a:rPr lang="ko-KR" altLang="en-US" dirty="0" err="1">
                <a:solidFill>
                  <a:srgbClr val="0000FF"/>
                </a:solidFill>
                <a:latin typeface="+mn-ea"/>
              </a:rPr>
              <a:t>디렉토리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1346262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208D4AF-43DF-4743-A564-CE8EA65B9233}"/>
              </a:ext>
            </a:extLst>
          </p:cNvPr>
          <p:cNvSpPr/>
          <p:nvPr/>
        </p:nvSpPr>
        <p:spPr>
          <a:xfrm>
            <a:off x="0" y="0"/>
            <a:ext cx="4162816" cy="46166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리눅스 명령어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81FF0-1886-47F3-9095-5CC8D4790647}"/>
              </a:ext>
            </a:extLst>
          </p:cNvPr>
          <p:cNvSpPr txBox="1"/>
          <p:nvPr/>
        </p:nvSpPr>
        <p:spPr>
          <a:xfrm>
            <a:off x="5323562" y="150312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디렉토리 내용 출력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03A0E2-1A9D-4F77-ADAF-EB2E5C07DD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48777"/>
              </p:ext>
            </p:extLst>
          </p:nvPr>
        </p:nvGraphicFramePr>
        <p:xfrm>
          <a:off x="701458" y="889686"/>
          <a:ext cx="10296393" cy="581800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66586">
                  <a:extLst>
                    <a:ext uri="{9D8B030D-6E8A-4147-A177-3AD203B41FA5}">
                      <a16:colId xmlns:a16="http://schemas.microsoft.com/office/drawing/2014/main" val="2250829438"/>
                    </a:ext>
                  </a:extLst>
                </a:gridCol>
                <a:gridCol w="2141951">
                  <a:extLst>
                    <a:ext uri="{9D8B030D-6E8A-4147-A177-3AD203B41FA5}">
                      <a16:colId xmlns:a16="http://schemas.microsoft.com/office/drawing/2014/main" val="2149671696"/>
                    </a:ext>
                  </a:extLst>
                </a:gridCol>
                <a:gridCol w="6187856">
                  <a:extLst>
                    <a:ext uri="{9D8B030D-6E8A-4147-A177-3AD203B41FA5}">
                      <a16:colId xmlns:a16="http://schemas.microsoft.com/office/drawing/2014/main" val="1191158359"/>
                    </a:ext>
                  </a:extLst>
                </a:gridCol>
              </a:tblGrid>
              <a:tr h="33343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옵션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의미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설명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75661"/>
                  </a:ext>
                </a:extLst>
              </a:tr>
              <a:tr h="4305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-a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all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숨김 파일 포함 모든 파일 표시 </a:t>
                      </a:r>
                      <a:r>
                        <a:rPr lang="en-US" altLang="ko-KR" sz="1200"/>
                        <a:t>(.</a:t>
                      </a:r>
                      <a:r>
                        <a:rPr lang="ko-KR" altLang="en-US" sz="1200"/>
                        <a:t>으로 시작하는 파일 포함</a:t>
                      </a:r>
                      <a:r>
                        <a:rPr lang="en-US" altLang="ko-KR" sz="1200"/>
                        <a:t>)</a:t>
                      </a:r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2682136023"/>
                  </a:ext>
                </a:extLst>
              </a:tr>
              <a:tr h="238231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-A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all (almost)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r>
                        <a:rPr lang="en-US" altLang="ko-KR" sz="1200"/>
                        <a:t>.</a:t>
                      </a:r>
                      <a:r>
                        <a:rPr lang="ko-KR" altLang="en-US" sz="1200"/>
                        <a:t>와 </a:t>
                      </a:r>
                      <a:r>
                        <a:rPr lang="en-US" altLang="ko-KR" sz="1200"/>
                        <a:t>.. </a:t>
                      </a:r>
                      <a:r>
                        <a:rPr lang="ko-KR" altLang="en-US" sz="1200"/>
                        <a:t>제외한 숨김 파일 포함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2368167841"/>
                  </a:ext>
                </a:extLst>
              </a:tr>
              <a:tr h="43058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-l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long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상세 목록 형식으로 출력 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권한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소유자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크기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수정 시간 등</a:t>
                      </a:r>
                      <a:r>
                        <a:rPr lang="en-US" altLang="ko-KR" sz="1200"/>
                        <a:t>)</a:t>
                      </a:r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946237692"/>
                  </a:ext>
                </a:extLst>
              </a:tr>
              <a:tr h="458811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-h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human-readable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r>
                        <a:rPr lang="en-US" altLang="ko-KR" sz="1200"/>
                        <a:t>-l</a:t>
                      </a:r>
                      <a:r>
                        <a:rPr lang="ko-KR" altLang="en-US" sz="1200"/>
                        <a:t>과 함께 사용하여 크기를 사람이 읽기 쉬운 단위</a:t>
                      </a:r>
                      <a:r>
                        <a:rPr lang="en-US" altLang="ko-KR" sz="1200"/>
                        <a:t>(K, M </a:t>
                      </a:r>
                      <a:r>
                        <a:rPr lang="ko-KR" altLang="en-US" sz="1200"/>
                        <a:t>등</a:t>
                      </a:r>
                      <a:r>
                        <a:rPr lang="en-US" altLang="ko-KR" sz="1200"/>
                        <a:t>)</a:t>
                      </a:r>
                      <a:r>
                        <a:rPr lang="ko-KR" altLang="en-US" sz="1200"/>
                        <a:t>로 표시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510458040"/>
                  </a:ext>
                </a:extLst>
              </a:tr>
              <a:tr h="32116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-R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recursive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하위 디렉토리까지 재귀적으로 목록 표시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1985517604"/>
                  </a:ext>
                </a:extLst>
              </a:tr>
              <a:tr h="32116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-t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time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수정 시간 순으로 정렬 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최신 파일이 위</a:t>
                      </a:r>
                      <a:r>
                        <a:rPr lang="en-US" altLang="ko-KR" sz="1200"/>
                        <a:t>)</a:t>
                      </a:r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1996068469"/>
                  </a:ext>
                </a:extLst>
              </a:tr>
              <a:tr h="32116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-r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reverse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정렬 순서 반대로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예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이름순 → 역순</a:t>
                      </a:r>
                      <a:r>
                        <a:rPr lang="en-US" altLang="ko-KR" sz="1200" dirty="0"/>
                        <a:t>)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495413391"/>
                  </a:ext>
                </a:extLst>
              </a:tr>
              <a:tr h="238231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-S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size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파일 크기 순으로 정렬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290647682"/>
                  </a:ext>
                </a:extLst>
              </a:tr>
              <a:tr h="32116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-i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inode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각 파일의 </a:t>
                      </a:r>
                      <a:r>
                        <a:rPr lang="en-US" altLang="ko-KR" sz="1200"/>
                        <a:t>inode </a:t>
                      </a:r>
                      <a:r>
                        <a:rPr lang="ko-KR" altLang="en-US" sz="1200"/>
                        <a:t>번호를 함께 출력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385678727"/>
                  </a:ext>
                </a:extLst>
              </a:tr>
              <a:tr h="3211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-d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directory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디렉토리 자체만 출력 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내용 아님</a:t>
                      </a:r>
                      <a:r>
                        <a:rPr lang="en-US" altLang="ko-KR" sz="1200"/>
                        <a:t>)</a:t>
                      </a:r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2885321042"/>
                  </a:ext>
                </a:extLst>
              </a:tr>
              <a:tr h="32116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-F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classify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항목 이름 뒤에 </a:t>
                      </a:r>
                      <a:r>
                        <a:rPr lang="en-US" altLang="ko-KR" sz="1200"/>
                        <a:t>/(</a:t>
                      </a:r>
                      <a:r>
                        <a:rPr lang="ko-KR" altLang="en-US" sz="1200"/>
                        <a:t>디렉토리</a:t>
                      </a:r>
                      <a:r>
                        <a:rPr lang="en-US" altLang="ko-KR" sz="1200"/>
                        <a:t>), *(</a:t>
                      </a:r>
                      <a:r>
                        <a:rPr lang="ko-KR" altLang="en-US" sz="1200"/>
                        <a:t>실행파일</a:t>
                      </a:r>
                      <a:r>
                        <a:rPr lang="en-US" altLang="ko-KR" sz="1200"/>
                        <a:t>) </a:t>
                      </a:r>
                      <a:r>
                        <a:rPr lang="ko-KR" altLang="en-US" sz="1200"/>
                        <a:t>등 표시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2582625571"/>
                  </a:ext>
                </a:extLst>
              </a:tr>
              <a:tr h="2382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/>
                        <a:t>-1</a:t>
                      </a:r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one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한 줄에 한 개씩 출력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3083410306"/>
                  </a:ext>
                </a:extLst>
              </a:tr>
              <a:tr h="238231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-X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extension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확장자 기준으로 정렬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2277706103"/>
                  </a:ext>
                </a:extLst>
              </a:tr>
              <a:tr h="32116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-n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numeric-uid-gid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사용자와 그룹 이름 대신 숫자 </a:t>
                      </a:r>
                      <a:r>
                        <a:rPr lang="en-US" altLang="ko-KR" sz="1200" dirty="0"/>
                        <a:t>ID</a:t>
                      </a:r>
                      <a:r>
                        <a:rPr lang="ko-KR" altLang="en-US" sz="1200" dirty="0"/>
                        <a:t>로 표시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3768680338"/>
                  </a:ext>
                </a:extLst>
              </a:tr>
              <a:tr h="32116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-L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dereference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심볼릭 링크가 가리키는 실제 파일 정보 표시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2175213335"/>
                  </a:ext>
                </a:extLst>
              </a:tr>
              <a:tr h="3211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--color=auto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colorize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파일 유형에 따라 색상 출력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자동 감지</a:t>
                      </a:r>
                      <a:r>
                        <a:rPr lang="en-US" altLang="ko-KR" sz="1200" dirty="0"/>
                        <a:t>)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3997505625"/>
                  </a:ext>
                </a:extLst>
              </a:tr>
              <a:tr h="3211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--group-directories-first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디렉토리를 먼저 출력하고 그 뒤에 파일을 나열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489710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859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208D4AF-43DF-4743-A564-CE8EA65B9233}"/>
              </a:ext>
            </a:extLst>
          </p:cNvPr>
          <p:cNvSpPr/>
          <p:nvPr/>
        </p:nvSpPr>
        <p:spPr>
          <a:xfrm>
            <a:off x="0" y="0"/>
            <a:ext cx="4162816" cy="46166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리눅스 명령어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디렉토리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57B920F-D65E-48E8-A71D-27B1A5C82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721391"/>
              </p:ext>
            </p:extLst>
          </p:nvPr>
        </p:nvGraphicFramePr>
        <p:xfrm>
          <a:off x="640266" y="927613"/>
          <a:ext cx="10720841" cy="500972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20355">
                  <a:extLst>
                    <a:ext uri="{9D8B030D-6E8A-4147-A177-3AD203B41FA5}">
                      <a16:colId xmlns:a16="http://schemas.microsoft.com/office/drawing/2014/main" val="154515426"/>
                    </a:ext>
                  </a:extLst>
                </a:gridCol>
                <a:gridCol w="2120355">
                  <a:extLst>
                    <a:ext uri="{9D8B030D-6E8A-4147-A177-3AD203B41FA5}">
                      <a16:colId xmlns:a16="http://schemas.microsoft.com/office/drawing/2014/main" val="480457873"/>
                    </a:ext>
                  </a:extLst>
                </a:gridCol>
                <a:gridCol w="2120355">
                  <a:extLst>
                    <a:ext uri="{9D8B030D-6E8A-4147-A177-3AD203B41FA5}">
                      <a16:colId xmlns:a16="http://schemas.microsoft.com/office/drawing/2014/main" val="885540779"/>
                    </a:ext>
                  </a:extLst>
                </a:gridCol>
                <a:gridCol w="4359776">
                  <a:extLst>
                    <a:ext uri="{9D8B030D-6E8A-4147-A177-3AD203B41FA5}">
                      <a16:colId xmlns:a16="http://schemas.microsoft.com/office/drawing/2014/main" val="3723041334"/>
                    </a:ext>
                  </a:extLst>
                </a:gridCol>
              </a:tblGrid>
              <a:tr h="33894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/>
                        <a:t>기능</a:t>
                      </a:r>
                    </a:p>
                  </a:txBody>
                  <a:tcPr marL="73751" marR="73751" marT="36876" marB="36876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/>
                        <a:t>명령어</a:t>
                      </a:r>
                    </a:p>
                  </a:txBody>
                  <a:tcPr marL="73751" marR="73751" marT="36876" marB="36876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/>
                        <a:t>설명</a:t>
                      </a:r>
                    </a:p>
                  </a:txBody>
                  <a:tcPr marL="73751" marR="73751" marT="36876" marB="36876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/>
                        <a:t>예시</a:t>
                      </a:r>
                    </a:p>
                  </a:txBody>
                  <a:tcPr marL="73751" marR="73751" marT="36876" marB="36876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195489"/>
                  </a:ext>
                </a:extLst>
              </a:tr>
              <a:tr h="338945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500" b="1" dirty="0"/>
                        <a:t>디렉토리 생성</a:t>
                      </a:r>
                      <a:endParaRPr lang="ko-KR" altLang="en-US" sz="1500" dirty="0"/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mkdir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새 디렉토리 생성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mkdir mydir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72994715"/>
                  </a:ext>
                </a:extLst>
              </a:tr>
              <a:tr h="595211">
                <a:tc vMerge="1">
                  <a:txBody>
                    <a:bodyPr/>
                    <a:lstStyle/>
                    <a:p>
                      <a:pPr algn="ctr"/>
                      <a:endParaRPr lang="ko-KR" altLang="en-US" sz="1500" dirty="0"/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mkdir -p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/>
                        <a:t>중간 경로까지 한 번에 생성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mkdir -p a/b/c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1245692872"/>
                  </a:ext>
                </a:extLst>
              </a:tr>
              <a:tr h="338945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/>
                        <a:t>디렉토리 삭제</a:t>
                      </a:r>
                      <a:endParaRPr lang="ko-KR" altLang="en-US" sz="1500" dirty="0"/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rmdir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/>
                        <a:t>빈 디렉토리 삭제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rmdir mydir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3601611230"/>
                  </a:ext>
                </a:extLst>
              </a:tr>
              <a:tr h="595211">
                <a:tc vMerge="1">
                  <a:txBody>
                    <a:bodyPr/>
                    <a:lstStyle/>
                    <a:p>
                      <a:pPr algn="ctr"/>
                      <a:endParaRPr lang="ko-KR" altLang="en-US" sz="1500"/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rm -r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하위 내용 포함 디렉토리 삭제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rm -r </a:t>
                      </a:r>
                      <a:r>
                        <a:rPr lang="en-US" sz="1500" dirty="0" err="1"/>
                        <a:t>mydir</a:t>
                      </a:r>
                      <a:endParaRPr lang="en-US" sz="1500" dirty="0"/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316685063"/>
                  </a:ext>
                </a:extLst>
              </a:tr>
              <a:tr h="595211">
                <a:tc vMerge="1">
                  <a:txBody>
                    <a:bodyPr/>
                    <a:lstStyle/>
                    <a:p>
                      <a:pPr algn="ctr"/>
                      <a:endParaRPr lang="ko-KR" altLang="en-US" sz="1500" dirty="0"/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rm -rf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강제로 디렉토리 삭제 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주의</a:t>
                      </a:r>
                      <a:r>
                        <a:rPr lang="en-US" altLang="ko-KR" sz="1500" dirty="0"/>
                        <a:t>!)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rm -rf mydir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3962002640"/>
                  </a:ext>
                </a:extLst>
              </a:tr>
              <a:tr h="33894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/>
                        <a:t>디렉토리 이름 변경</a:t>
                      </a:r>
                      <a:endParaRPr lang="ko-KR" altLang="en-US" sz="1500"/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mv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/>
                        <a:t>이름 바꾸기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mv </a:t>
                      </a:r>
                      <a:r>
                        <a:rPr lang="en-US" sz="1500" dirty="0" err="1"/>
                        <a:t>olddir</a:t>
                      </a:r>
                      <a:r>
                        <a:rPr lang="en-US" sz="1500" dirty="0"/>
                        <a:t> </a:t>
                      </a:r>
                      <a:r>
                        <a:rPr lang="en-US" sz="1500" dirty="0" err="1"/>
                        <a:t>newdir</a:t>
                      </a:r>
                      <a:endParaRPr lang="en-US" sz="1500" dirty="0"/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3825155111"/>
                  </a:ext>
                </a:extLst>
              </a:tr>
              <a:tr h="33894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/>
                        <a:t>디렉토리 이동</a:t>
                      </a:r>
                      <a:endParaRPr lang="ko-KR" altLang="en-US" sz="1500"/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mv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/>
                        <a:t>디렉토리 위치 변경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mv mydir /home/user/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1332283018"/>
                  </a:ext>
                </a:extLst>
              </a:tr>
              <a:tr h="59521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/>
                        <a:t>디렉토리 복사</a:t>
                      </a:r>
                      <a:endParaRPr lang="ko-KR" altLang="en-US" sz="1500"/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cp -r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/>
                        <a:t>디렉토리와 하위 내용 복사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cp -r mydir backup/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1569986203"/>
                  </a:ext>
                </a:extLst>
              </a:tr>
              <a:tr h="59521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/>
                        <a:t>현재 디렉토리 확인</a:t>
                      </a:r>
                      <a:endParaRPr lang="ko-KR" altLang="en-US" sz="1500"/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pwd</a:t>
                      </a:r>
                      <a:endParaRPr lang="en-US" sz="1500" dirty="0"/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/>
                        <a:t>현재 작업 중인 디렉토리 경로 출력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pwd</a:t>
                      </a:r>
                      <a:endParaRPr lang="en-US" sz="1500" dirty="0"/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3322028946"/>
                  </a:ext>
                </a:extLst>
              </a:tr>
              <a:tr h="33894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/>
                        <a:t>디렉토리 이동</a:t>
                      </a:r>
                      <a:endParaRPr lang="ko-KR" altLang="en-US" sz="1500"/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cd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/>
                        <a:t>디렉토리 변경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cd /home/user/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3030592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035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208D4AF-43DF-4743-A564-CE8EA65B9233}"/>
              </a:ext>
            </a:extLst>
          </p:cNvPr>
          <p:cNvSpPr/>
          <p:nvPr/>
        </p:nvSpPr>
        <p:spPr>
          <a:xfrm>
            <a:off x="0" y="0"/>
            <a:ext cx="4162816" cy="46166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리눅스 명령어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파일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75A8BFA-8471-44A2-B4CC-77ACFAC9D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165678"/>
              </p:ext>
            </p:extLst>
          </p:nvPr>
        </p:nvGraphicFramePr>
        <p:xfrm>
          <a:off x="869188" y="588724"/>
          <a:ext cx="9978352" cy="595073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86330">
                  <a:extLst>
                    <a:ext uri="{9D8B030D-6E8A-4147-A177-3AD203B41FA5}">
                      <a16:colId xmlns:a16="http://schemas.microsoft.com/office/drawing/2014/main" val="3484962419"/>
                    </a:ext>
                  </a:extLst>
                </a:gridCol>
                <a:gridCol w="1841326">
                  <a:extLst>
                    <a:ext uri="{9D8B030D-6E8A-4147-A177-3AD203B41FA5}">
                      <a16:colId xmlns:a16="http://schemas.microsoft.com/office/drawing/2014/main" val="2922456478"/>
                    </a:ext>
                  </a:extLst>
                </a:gridCol>
                <a:gridCol w="3856108">
                  <a:extLst>
                    <a:ext uri="{9D8B030D-6E8A-4147-A177-3AD203B41FA5}">
                      <a16:colId xmlns:a16="http://schemas.microsoft.com/office/drawing/2014/main" val="1038701335"/>
                    </a:ext>
                  </a:extLst>
                </a:gridCol>
                <a:gridCol w="2494588">
                  <a:extLst>
                    <a:ext uri="{9D8B030D-6E8A-4147-A177-3AD203B41FA5}">
                      <a16:colId xmlns:a16="http://schemas.microsoft.com/office/drawing/2014/main" val="1751256631"/>
                    </a:ext>
                  </a:extLst>
                </a:gridCol>
              </a:tblGrid>
              <a:tr h="2588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marL="36876" marR="36876" marT="18438" marB="1843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latin typeface="+mn-ea"/>
                          <a:ea typeface="+mn-ea"/>
                        </a:rPr>
                        <a:t>명령어</a:t>
                      </a:r>
                    </a:p>
                  </a:txBody>
                  <a:tcPr marL="36876" marR="36876" marT="18438" marB="1843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876" marR="36876" marT="18438" marB="1843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예시</a:t>
                      </a:r>
                    </a:p>
                  </a:txBody>
                  <a:tcPr marL="36876" marR="36876" marT="18438" marB="1843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30729"/>
                  </a:ext>
                </a:extLst>
              </a:tr>
              <a:tr h="299007"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파일 생성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빈 파일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ea"/>
                          <a:ea typeface="+mn-ea"/>
                        </a:rPr>
                        <a:t>touch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latin typeface="+mn-ea"/>
                          <a:ea typeface="+mn-ea"/>
                        </a:rPr>
                        <a:t>빈 파일 생성 또는 수정 시간 갱신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ea"/>
                          <a:ea typeface="+mn-ea"/>
                        </a:rPr>
                        <a:t>touch file.txt</a:t>
                      </a:r>
                    </a:p>
                  </a:txBody>
                  <a:tcPr marL="36876" marR="36876" marT="18438" marB="18438" anchor="ctr"/>
                </a:tc>
                <a:extLst>
                  <a:ext uri="{0D108BD9-81ED-4DB2-BD59-A6C34878D82A}">
                    <a16:rowId xmlns:a16="http://schemas.microsoft.com/office/drawing/2014/main" val="1763592"/>
                  </a:ext>
                </a:extLst>
              </a:tr>
              <a:tr h="416483"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ea"/>
                          <a:ea typeface="+mn-ea"/>
                        </a:rPr>
                        <a:t>echo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latin typeface="+mn-ea"/>
                          <a:ea typeface="+mn-ea"/>
                        </a:rPr>
                        <a:t>문자열을 파일로 출력 </a:t>
                      </a:r>
                      <a:r>
                        <a:rPr lang="en-US" altLang="ko-KR" sz="120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>
                          <a:latin typeface="+mn-ea"/>
                          <a:ea typeface="+mn-ea"/>
                        </a:rPr>
                        <a:t>덮어쓰기 또는 추가</a:t>
                      </a:r>
                      <a:r>
                        <a:rPr lang="en-US" altLang="ko-KR" sz="120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ea"/>
                          <a:ea typeface="+mn-ea"/>
                        </a:rPr>
                        <a:t>echo "hello" &gt; file.txt</a:t>
                      </a:r>
                    </a:p>
                  </a:txBody>
                  <a:tcPr marL="36876" marR="36876" marT="18438" marB="18438" anchor="ctr"/>
                </a:tc>
                <a:extLst>
                  <a:ext uri="{0D108BD9-81ED-4DB2-BD59-A6C34878D82A}">
                    <a16:rowId xmlns:a16="http://schemas.microsoft.com/office/drawing/2014/main" val="2973123098"/>
                  </a:ext>
                </a:extLst>
              </a:tr>
              <a:tr h="299007"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ea"/>
                          <a:ea typeface="+mn-ea"/>
                        </a:rPr>
                        <a:t>cat &gt;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latin typeface="+mn-ea"/>
                          <a:ea typeface="+mn-ea"/>
                        </a:rPr>
                        <a:t>입력값으로 새 파일 생성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ea"/>
                          <a:ea typeface="+mn-ea"/>
                        </a:rPr>
                        <a:t>cat &gt; file.txt</a:t>
                      </a:r>
                    </a:p>
                  </a:txBody>
                  <a:tcPr marL="36876" marR="36876" marT="18438" marB="18438" anchor="ctr"/>
                </a:tc>
                <a:extLst>
                  <a:ext uri="{0D108BD9-81ED-4DB2-BD59-A6C34878D82A}">
                    <a16:rowId xmlns:a16="http://schemas.microsoft.com/office/drawing/2014/main" val="969500505"/>
                  </a:ext>
                </a:extLst>
              </a:tr>
              <a:tr h="299007"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ea"/>
                          <a:ea typeface="+mn-ea"/>
                        </a:rPr>
                        <a:t>vi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altLang="ko-KR" sz="1200">
                          <a:latin typeface="+mn-ea"/>
                          <a:ea typeface="+mn-ea"/>
                        </a:rPr>
                        <a:t>vi </a:t>
                      </a:r>
                      <a:r>
                        <a:rPr lang="ko-KR" altLang="en-US" sz="1200">
                          <a:latin typeface="+mn-ea"/>
                          <a:ea typeface="+mn-ea"/>
                        </a:rPr>
                        <a:t>편집기를 통해 파일 생성 및 편집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ea"/>
                          <a:ea typeface="+mn-ea"/>
                        </a:rPr>
                        <a:t>vi file.txt</a:t>
                      </a:r>
                    </a:p>
                  </a:txBody>
                  <a:tcPr marL="36876" marR="36876" marT="18438" marB="18438" anchor="ctr"/>
                </a:tc>
                <a:extLst>
                  <a:ext uri="{0D108BD9-81ED-4DB2-BD59-A6C34878D82A}">
                    <a16:rowId xmlns:a16="http://schemas.microsoft.com/office/drawing/2014/main" val="1376188354"/>
                  </a:ext>
                </a:extLst>
              </a:tr>
              <a:tr h="427153"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ea"/>
                          <a:ea typeface="+mn-ea"/>
                        </a:rPr>
                        <a:t>nano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altLang="ko-KR" sz="1200">
                          <a:latin typeface="+mn-ea"/>
                          <a:ea typeface="+mn-ea"/>
                        </a:rPr>
                        <a:t>nano </a:t>
                      </a:r>
                      <a:r>
                        <a:rPr lang="ko-KR" altLang="en-US" sz="1200">
                          <a:latin typeface="+mn-ea"/>
                          <a:ea typeface="+mn-ea"/>
                        </a:rPr>
                        <a:t>편집기를 통해 파일 생성 및 편집 </a:t>
                      </a:r>
                      <a:r>
                        <a:rPr lang="en-US" altLang="ko-KR" sz="120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>
                          <a:latin typeface="+mn-ea"/>
                          <a:ea typeface="+mn-ea"/>
                        </a:rPr>
                        <a:t>사용 쉬움</a:t>
                      </a:r>
                      <a:r>
                        <a:rPr lang="en-US" altLang="ko-KR" sz="120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ea"/>
                          <a:ea typeface="+mn-ea"/>
                        </a:rPr>
                        <a:t>nano file.txt</a:t>
                      </a:r>
                    </a:p>
                  </a:txBody>
                  <a:tcPr marL="36876" marR="36876" marT="18438" marB="18438" anchor="ctr"/>
                </a:tc>
                <a:extLst>
                  <a:ext uri="{0D108BD9-81ED-4DB2-BD59-A6C34878D82A}">
                    <a16:rowId xmlns:a16="http://schemas.microsoft.com/office/drawing/2014/main" val="3874856554"/>
                  </a:ext>
                </a:extLst>
              </a:tr>
              <a:tr h="228076"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파일 내용 보기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ea"/>
                          <a:ea typeface="+mn-ea"/>
                        </a:rPr>
                        <a:t>cat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latin typeface="+mn-ea"/>
                          <a:ea typeface="+mn-ea"/>
                        </a:rPr>
                        <a:t>전체 내용을 출력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ea"/>
                          <a:ea typeface="+mn-ea"/>
                        </a:rPr>
                        <a:t>cat file.txt</a:t>
                      </a:r>
                    </a:p>
                  </a:txBody>
                  <a:tcPr marL="36876" marR="36876" marT="18438" marB="18438" anchor="ctr"/>
                </a:tc>
                <a:extLst>
                  <a:ext uri="{0D108BD9-81ED-4DB2-BD59-A6C34878D82A}">
                    <a16:rowId xmlns:a16="http://schemas.microsoft.com/office/drawing/2014/main" val="2128271996"/>
                  </a:ext>
                </a:extLst>
              </a:tr>
              <a:tr h="299007"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ea"/>
                          <a:ea typeface="+mn-ea"/>
                        </a:rPr>
                        <a:t>more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latin typeface="+mn-ea"/>
                          <a:ea typeface="+mn-ea"/>
                        </a:rPr>
                        <a:t>한 화면씩 출력 </a:t>
                      </a:r>
                      <a:r>
                        <a:rPr lang="en-US" altLang="ko-KR" sz="120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>
                          <a:latin typeface="+mn-ea"/>
                          <a:ea typeface="+mn-ea"/>
                        </a:rPr>
                        <a:t>앞으로만 이동</a:t>
                      </a:r>
                      <a:r>
                        <a:rPr lang="en-US" altLang="ko-KR" sz="120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ea"/>
                          <a:ea typeface="+mn-ea"/>
                        </a:rPr>
                        <a:t>more file.txt</a:t>
                      </a:r>
                    </a:p>
                  </a:txBody>
                  <a:tcPr marL="36876" marR="36876" marT="18438" marB="18438" anchor="ctr"/>
                </a:tc>
                <a:extLst>
                  <a:ext uri="{0D108BD9-81ED-4DB2-BD59-A6C34878D82A}">
                    <a16:rowId xmlns:a16="http://schemas.microsoft.com/office/drawing/2014/main" val="3117490028"/>
                  </a:ext>
                </a:extLst>
              </a:tr>
              <a:tr h="228076"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ea"/>
                          <a:ea typeface="+mn-ea"/>
                        </a:rPr>
                        <a:t>less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latin typeface="+mn-ea"/>
                          <a:ea typeface="+mn-ea"/>
                        </a:rPr>
                        <a:t>앞뒤로 탐색 가능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ea"/>
                          <a:ea typeface="+mn-ea"/>
                        </a:rPr>
                        <a:t>less file.txt</a:t>
                      </a:r>
                    </a:p>
                  </a:txBody>
                  <a:tcPr marL="36876" marR="36876" marT="18438" marB="18438" anchor="ctr"/>
                </a:tc>
                <a:extLst>
                  <a:ext uri="{0D108BD9-81ED-4DB2-BD59-A6C34878D82A}">
                    <a16:rowId xmlns:a16="http://schemas.microsoft.com/office/drawing/2014/main" val="1762022126"/>
                  </a:ext>
                </a:extLst>
              </a:tr>
              <a:tr h="228076"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ea"/>
                          <a:ea typeface="+mn-ea"/>
                        </a:rPr>
                        <a:t>head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latin typeface="+mn-ea"/>
                          <a:ea typeface="+mn-ea"/>
                        </a:rPr>
                        <a:t>앞부분 </a:t>
                      </a:r>
                      <a:r>
                        <a:rPr lang="en-US" altLang="ko-KR" sz="1200"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>
                          <a:latin typeface="+mn-ea"/>
                          <a:ea typeface="+mn-ea"/>
                        </a:rPr>
                        <a:t>줄 출력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ea"/>
                          <a:ea typeface="+mn-ea"/>
                        </a:rPr>
                        <a:t>head file.txt</a:t>
                      </a:r>
                    </a:p>
                  </a:txBody>
                  <a:tcPr marL="36876" marR="36876" marT="18438" marB="18438" anchor="ctr"/>
                </a:tc>
                <a:extLst>
                  <a:ext uri="{0D108BD9-81ED-4DB2-BD59-A6C34878D82A}">
                    <a16:rowId xmlns:a16="http://schemas.microsoft.com/office/drawing/2014/main" val="3617195759"/>
                  </a:ext>
                </a:extLst>
              </a:tr>
              <a:tr h="228076"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ea"/>
                          <a:ea typeface="+mn-ea"/>
                        </a:rPr>
                        <a:t>tail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latin typeface="+mn-ea"/>
                          <a:ea typeface="+mn-ea"/>
                        </a:rPr>
                        <a:t>뒷부분 </a:t>
                      </a:r>
                      <a:r>
                        <a:rPr lang="en-US" altLang="ko-KR" sz="1200"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>
                          <a:latin typeface="+mn-ea"/>
                          <a:ea typeface="+mn-ea"/>
                        </a:rPr>
                        <a:t>줄 출력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ea"/>
                          <a:ea typeface="+mn-ea"/>
                        </a:rPr>
                        <a:t>tail file.txt</a:t>
                      </a:r>
                    </a:p>
                  </a:txBody>
                  <a:tcPr marL="36876" marR="36876" marT="18438" marB="18438" anchor="ctr"/>
                </a:tc>
                <a:extLst>
                  <a:ext uri="{0D108BD9-81ED-4DB2-BD59-A6C34878D82A}">
                    <a16:rowId xmlns:a16="http://schemas.microsoft.com/office/drawing/2014/main" val="1084733133"/>
                  </a:ext>
                </a:extLst>
              </a:tr>
              <a:tr h="24637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파일 복사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ea"/>
                          <a:ea typeface="+mn-ea"/>
                        </a:rPr>
                        <a:t>cp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latin typeface="+mn-ea"/>
                          <a:ea typeface="+mn-ea"/>
                        </a:rPr>
                        <a:t>파일 복사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ea"/>
                          <a:ea typeface="+mn-ea"/>
                        </a:rPr>
                        <a:t>cp file.txt backup.txt</a:t>
                      </a:r>
                    </a:p>
                  </a:txBody>
                  <a:tcPr marL="36876" marR="36876" marT="18438" marB="18438" anchor="ctr"/>
                </a:tc>
                <a:extLst>
                  <a:ext uri="{0D108BD9-81ED-4DB2-BD59-A6C34878D82A}">
                    <a16:rowId xmlns:a16="http://schemas.microsoft.com/office/drawing/2014/main" val="2745579176"/>
                  </a:ext>
                </a:extLst>
              </a:tr>
              <a:tr h="228076"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ea"/>
                          <a:ea typeface="+mn-ea"/>
                        </a:rPr>
                        <a:t>cp -r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latin typeface="+mn-ea"/>
                          <a:ea typeface="+mn-ea"/>
                        </a:rPr>
                        <a:t>디렉토리 복사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ea"/>
                          <a:ea typeface="+mn-ea"/>
                        </a:rPr>
                        <a:t>cp -r folder backup/</a:t>
                      </a:r>
                    </a:p>
                  </a:txBody>
                  <a:tcPr marL="36876" marR="36876" marT="18438" marB="18438" anchor="ctr"/>
                </a:tc>
                <a:extLst>
                  <a:ext uri="{0D108BD9-81ED-4DB2-BD59-A6C34878D82A}">
                    <a16:rowId xmlns:a16="http://schemas.microsoft.com/office/drawing/2014/main" val="3593757700"/>
                  </a:ext>
                </a:extLst>
              </a:tr>
              <a:tr h="228076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파일 삭제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ea"/>
                          <a:ea typeface="+mn-ea"/>
                        </a:rPr>
                        <a:t>rm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latin typeface="+mn-ea"/>
                          <a:ea typeface="+mn-ea"/>
                        </a:rPr>
                        <a:t>파일 삭제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ea"/>
                          <a:ea typeface="+mn-ea"/>
                        </a:rPr>
                        <a:t>rm file.txt</a:t>
                      </a:r>
                    </a:p>
                  </a:txBody>
                  <a:tcPr marL="36876" marR="36876" marT="18438" marB="18438" anchor="ctr"/>
                </a:tc>
                <a:extLst>
                  <a:ext uri="{0D108BD9-81ED-4DB2-BD59-A6C34878D82A}">
                    <a16:rowId xmlns:a16="http://schemas.microsoft.com/office/drawing/2014/main" val="2998666323"/>
                  </a:ext>
                </a:extLst>
              </a:tr>
              <a:tr h="228076"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ea"/>
                          <a:ea typeface="+mn-ea"/>
                        </a:rPr>
                        <a:t>rm -f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latin typeface="+mn-ea"/>
                          <a:ea typeface="+mn-ea"/>
                        </a:rPr>
                        <a:t>강제로 삭제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ea"/>
                          <a:ea typeface="+mn-ea"/>
                        </a:rPr>
                        <a:t>rm -f file.txt</a:t>
                      </a:r>
                    </a:p>
                  </a:txBody>
                  <a:tcPr marL="36876" marR="36876" marT="18438" marB="18438" anchor="ctr"/>
                </a:tc>
                <a:extLst>
                  <a:ext uri="{0D108BD9-81ED-4DB2-BD59-A6C34878D82A}">
                    <a16:rowId xmlns:a16="http://schemas.microsoft.com/office/drawing/2014/main" val="2780320779"/>
                  </a:ext>
                </a:extLst>
              </a:tr>
              <a:tr h="2280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latin typeface="+mn-ea"/>
                          <a:ea typeface="+mn-ea"/>
                        </a:rPr>
                        <a:t>파일 이름 변경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ea"/>
                          <a:ea typeface="+mn-ea"/>
                        </a:rPr>
                        <a:t>mv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latin typeface="+mn-ea"/>
                          <a:ea typeface="+mn-ea"/>
                        </a:rPr>
                        <a:t>파일 이름 변경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ea"/>
                          <a:ea typeface="+mn-ea"/>
                        </a:rPr>
                        <a:t>mv old.txt new.txt</a:t>
                      </a:r>
                    </a:p>
                  </a:txBody>
                  <a:tcPr marL="36876" marR="36876" marT="18438" marB="18438" anchor="ctr"/>
                </a:tc>
                <a:extLst>
                  <a:ext uri="{0D108BD9-81ED-4DB2-BD59-A6C34878D82A}">
                    <a16:rowId xmlns:a16="http://schemas.microsoft.com/office/drawing/2014/main" val="2591917284"/>
                  </a:ext>
                </a:extLst>
              </a:tr>
              <a:tr h="2280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파일 이동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ea"/>
                          <a:ea typeface="+mn-ea"/>
                        </a:rPr>
                        <a:t>mv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latin typeface="+mn-ea"/>
                          <a:ea typeface="+mn-ea"/>
                        </a:rPr>
                        <a:t>다른 디렉토리로 이동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ea"/>
                          <a:ea typeface="+mn-ea"/>
                        </a:rPr>
                        <a:t>mv file.txt /home/user/</a:t>
                      </a:r>
                    </a:p>
                  </a:txBody>
                  <a:tcPr marL="36876" marR="36876" marT="18438" marB="18438" anchor="ctr"/>
                </a:tc>
                <a:extLst>
                  <a:ext uri="{0D108BD9-81ED-4DB2-BD59-A6C34878D82A}">
                    <a16:rowId xmlns:a16="http://schemas.microsoft.com/office/drawing/2014/main" val="3842326072"/>
                  </a:ext>
                </a:extLst>
              </a:tr>
              <a:tr h="2280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latin typeface="+mn-ea"/>
                          <a:ea typeface="+mn-ea"/>
                        </a:rPr>
                        <a:t>파일 비교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ea"/>
                          <a:ea typeface="+mn-ea"/>
                        </a:rPr>
                        <a:t>diff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latin typeface="+mn-ea"/>
                          <a:ea typeface="+mn-ea"/>
                        </a:rPr>
                        <a:t>두 파일의 차이 비교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ea"/>
                          <a:ea typeface="+mn-ea"/>
                        </a:rPr>
                        <a:t>diff a.txt b.txt</a:t>
                      </a:r>
                    </a:p>
                  </a:txBody>
                  <a:tcPr marL="36876" marR="36876" marT="18438" marB="18438" anchor="ctr"/>
                </a:tc>
                <a:extLst>
                  <a:ext uri="{0D108BD9-81ED-4DB2-BD59-A6C34878D82A}">
                    <a16:rowId xmlns:a16="http://schemas.microsoft.com/office/drawing/2014/main" val="3392120782"/>
                  </a:ext>
                </a:extLst>
              </a:tr>
              <a:tr h="228076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파일 검색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ea"/>
                          <a:ea typeface="+mn-ea"/>
                        </a:rPr>
                        <a:t>find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latin typeface="+mn-ea"/>
                          <a:ea typeface="+mn-ea"/>
                        </a:rPr>
                        <a:t>파일 이름</a:t>
                      </a:r>
                      <a:r>
                        <a:rPr lang="en-US" altLang="ko-KR" sz="12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>
                          <a:latin typeface="+mn-ea"/>
                          <a:ea typeface="+mn-ea"/>
                        </a:rPr>
                        <a:t>경로로 검색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ea"/>
                          <a:ea typeface="+mn-ea"/>
                        </a:rPr>
                        <a:t>find . -name "*.txt"</a:t>
                      </a:r>
                    </a:p>
                  </a:txBody>
                  <a:tcPr marL="36876" marR="36876" marT="18438" marB="18438" anchor="ctr"/>
                </a:tc>
                <a:extLst>
                  <a:ext uri="{0D108BD9-81ED-4DB2-BD59-A6C34878D82A}">
                    <a16:rowId xmlns:a16="http://schemas.microsoft.com/office/drawing/2014/main" val="3900739353"/>
                  </a:ext>
                </a:extLst>
              </a:tr>
              <a:tr h="299007"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ea"/>
                          <a:ea typeface="+mn-ea"/>
                        </a:rPr>
                        <a:t>grep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latin typeface="+mn-ea"/>
                          <a:ea typeface="+mn-ea"/>
                        </a:rPr>
                        <a:t>파일 내 특정 문자열 검색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ea"/>
                          <a:ea typeface="+mn-ea"/>
                        </a:rPr>
                        <a:t>grep "error" log.txt</a:t>
                      </a:r>
                    </a:p>
                  </a:txBody>
                  <a:tcPr marL="36876" marR="36876" marT="18438" marB="18438" anchor="ctr"/>
                </a:tc>
                <a:extLst>
                  <a:ext uri="{0D108BD9-81ED-4DB2-BD59-A6C34878D82A}">
                    <a16:rowId xmlns:a16="http://schemas.microsoft.com/office/drawing/2014/main" val="3268408973"/>
                  </a:ext>
                </a:extLst>
              </a:tr>
              <a:tr h="2990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파일 권한 변경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+mn-ea"/>
                          <a:ea typeface="+mn-ea"/>
                        </a:rPr>
                        <a:t>chmod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latin typeface="+mn-ea"/>
                          <a:ea typeface="+mn-ea"/>
                        </a:rPr>
                        <a:t>읽기</a:t>
                      </a:r>
                      <a:r>
                        <a:rPr lang="en-US" altLang="ko-KR" sz="12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>
                          <a:latin typeface="+mn-ea"/>
                          <a:ea typeface="+mn-ea"/>
                        </a:rPr>
                        <a:t>쓰기</a:t>
                      </a:r>
                      <a:r>
                        <a:rPr lang="en-US" altLang="ko-KR" sz="12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>
                          <a:latin typeface="+mn-ea"/>
                          <a:ea typeface="+mn-ea"/>
                        </a:rPr>
                        <a:t>실행 권한 설정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+mn-ea"/>
                          <a:ea typeface="+mn-ea"/>
                        </a:rPr>
                        <a:t>chmod 755 script.sh</a:t>
                      </a:r>
                    </a:p>
                  </a:txBody>
                  <a:tcPr marL="36876" marR="36876" marT="18438" marB="18438" anchor="ctr"/>
                </a:tc>
                <a:extLst>
                  <a:ext uri="{0D108BD9-81ED-4DB2-BD59-A6C34878D82A}">
                    <a16:rowId xmlns:a16="http://schemas.microsoft.com/office/drawing/2014/main" val="816641210"/>
                  </a:ext>
                </a:extLst>
              </a:tr>
              <a:tr h="2990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파일 소유자 변경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+mn-ea"/>
                          <a:ea typeface="+mn-ea"/>
                        </a:rPr>
                        <a:t>chown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latin typeface="+mn-ea"/>
                          <a:ea typeface="+mn-ea"/>
                        </a:rPr>
                        <a:t>사용자</a:t>
                      </a:r>
                      <a:r>
                        <a:rPr lang="en-US" altLang="ko-KR" sz="12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>
                          <a:latin typeface="+mn-ea"/>
                          <a:ea typeface="+mn-ea"/>
                        </a:rPr>
                        <a:t>그룹 소유권 변경</a:t>
                      </a:r>
                    </a:p>
                  </a:txBody>
                  <a:tcPr marL="36876" marR="36876" marT="18438" marB="18438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+mn-ea"/>
                          <a:ea typeface="+mn-ea"/>
                        </a:rPr>
                        <a:t>chown</a:t>
                      </a:r>
                      <a:r>
                        <a:rPr lang="en-US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200" dirty="0" err="1">
                          <a:latin typeface="+mn-ea"/>
                          <a:ea typeface="+mn-ea"/>
                        </a:rPr>
                        <a:t>user:user</a:t>
                      </a:r>
                      <a:r>
                        <a:rPr lang="en-US" sz="1200" dirty="0">
                          <a:latin typeface="+mn-ea"/>
                          <a:ea typeface="+mn-ea"/>
                        </a:rPr>
                        <a:t> file.txt</a:t>
                      </a:r>
                    </a:p>
                  </a:txBody>
                  <a:tcPr marL="36876" marR="36876" marT="18438" marB="18438" anchor="ctr"/>
                </a:tc>
                <a:extLst>
                  <a:ext uri="{0D108BD9-81ED-4DB2-BD59-A6C34878D82A}">
                    <a16:rowId xmlns:a16="http://schemas.microsoft.com/office/drawing/2014/main" val="1062359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27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208D4AF-43DF-4743-A564-CE8EA65B9233}"/>
              </a:ext>
            </a:extLst>
          </p:cNvPr>
          <p:cNvSpPr/>
          <p:nvPr/>
        </p:nvSpPr>
        <p:spPr>
          <a:xfrm>
            <a:off x="0" y="0"/>
            <a:ext cx="4162816" cy="46166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리눅스 명령어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 권한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01935A4-C731-479A-82A4-C7A96A7B5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071078"/>
              </p:ext>
            </p:extLst>
          </p:nvPr>
        </p:nvGraphicFramePr>
        <p:xfrm>
          <a:off x="274527" y="675511"/>
          <a:ext cx="10886163" cy="127308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15990">
                  <a:extLst>
                    <a:ext uri="{9D8B030D-6E8A-4147-A177-3AD203B41FA5}">
                      <a16:colId xmlns:a16="http://schemas.microsoft.com/office/drawing/2014/main" val="980383907"/>
                    </a:ext>
                  </a:extLst>
                </a:gridCol>
                <a:gridCol w="1535817">
                  <a:extLst>
                    <a:ext uri="{9D8B030D-6E8A-4147-A177-3AD203B41FA5}">
                      <a16:colId xmlns:a16="http://schemas.microsoft.com/office/drawing/2014/main" val="2166444194"/>
                    </a:ext>
                  </a:extLst>
                </a:gridCol>
                <a:gridCol w="6560774">
                  <a:extLst>
                    <a:ext uri="{9D8B030D-6E8A-4147-A177-3AD203B41FA5}">
                      <a16:colId xmlns:a16="http://schemas.microsoft.com/office/drawing/2014/main" val="535234233"/>
                    </a:ext>
                  </a:extLst>
                </a:gridCol>
                <a:gridCol w="1073582">
                  <a:extLst>
                    <a:ext uri="{9D8B030D-6E8A-4147-A177-3AD203B41FA5}">
                      <a16:colId xmlns:a16="http://schemas.microsoft.com/office/drawing/2014/main" val="1425646762"/>
                    </a:ext>
                  </a:extLst>
                </a:gridCol>
              </a:tblGrid>
              <a:tr h="24212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권한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기호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의미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숫자표시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32409"/>
                  </a:ext>
                </a:extLst>
              </a:tr>
              <a:tr h="2297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읽기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ea"/>
                          <a:ea typeface="+mn-ea"/>
                        </a:rPr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read 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파일 내용을 읽을 수 있음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8443858"/>
                  </a:ext>
                </a:extLst>
              </a:tr>
              <a:tr h="32820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쓰기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ea"/>
                          <a:ea typeface="+mn-ea"/>
                        </a:rPr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write 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파일을 수정하거나 디렉토리에서 항목을 추가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삭제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398808"/>
                  </a:ext>
                </a:extLst>
              </a:tr>
              <a:tr h="2297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latin typeface="+mn-ea"/>
                          <a:ea typeface="+mn-ea"/>
                        </a:rPr>
                        <a:t>실행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execute 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파일 실행 또는 디렉토리 접근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743345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C23F604-E982-4DDA-B653-F8BA1857F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237064"/>
              </p:ext>
            </p:extLst>
          </p:nvPr>
        </p:nvGraphicFramePr>
        <p:xfrm>
          <a:off x="274528" y="2209738"/>
          <a:ext cx="10886163" cy="430379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57812">
                  <a:extLst>
                    <a:ext uri="{9D8B030D-6E8A-4147-A177-3AD203B41FA5}">
                      <a16:colId xmlns:a16="http://schemas.microsoft.com/office/drawing/2014/main" val="290485655"/>
                    </a:ext>
                  </a:extLst>
                </a:gridCol>
                <a:gridCol w="2705622">
                  <a:extLst>
                    <a:ext uri="{9D8B030D-6E8A-4147-A177-3AD203B41FA5}">
                      <a16:colId xmlns:a16="http://schemas.microsoft.com/office/drawing/2014/main" val="2910228735"/>
                    </a:ext>
                  </a:extLst>
                </a:gridCol>
                <a:gridCol w="4922729">
                  <a:extLst>
                    <a:ext uri="{9D8B030D-6E8A-4147-A177-3AD203B41FA5}">
                      <a16:colId xmlns:a16="http://schemas.microsoft.com/office/drawing/2014/main" val="1793626484"/>
                    </a:ext>
                  </a:extLst>
                </a:gridCol>
              </a:tblGrid>
              <a:tr h="3834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명령어</a:t>
                      </a:r>
                    </a:p>
                  </a:txBody>
                  <a:tcPr marL="58802" marR="58802" marT="29401" marB="2940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권한 기호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400" dirty="0" err="1">
                          <a:latin typeface="+mn-ea"/>
                          <a:ea typeface="+mn-ea"/>
                        </a:rPr>
                        <a:t>rwx</a:t>
                      </a:r>
                      <a:r>
                        <a:rPr lang="en-US" sz="14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8802" marR="58802" marT="29401" marB="2940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8802" marR="58802" marT="29401" marB="2940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040188"/>
                  </a:ext>
                </a:extLst>
              </a:tr>
              <a:tr h="598161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ea"/>
                          <a:ea typeface="+mn-ea"/>
                        </a:rPr>
                        <a:t>chmod</a:t>
                      </a:r>
                      <a:r>
                        <a:rPr lang="en-US" sz="1400" dirty="0">
                          <a:latin typeface="+mn-ea"/>
                          <a:ea typeface="+mn-ea"/>
                        </a:rPr>
                        <a:t> 777 file.txt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ea"/>
                          <a:ea typeface="+mn-ea"/>
                        </a:rPr>
                        <a:t>rwxrwxrwx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latin typeface="+mn-ea"/>
                          <a:ea typeface="+mn-ea"/>
                        </a:rPr>
                        <a:t>모든 사용자에게 읽기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쓰기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실행 권한 부여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(⚠️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위험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1398071843"/>
                  </a:ext>
                </a:extLst>
              </a:tr>
              <a:tr h="340503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ea"/>
                          <a:ea typeface="+mn-ea"/>
                        </a:rPr>
                        <a:t>chmod</a:t>
                      </a:r>
                      <a:r>
                        <a:rPr lang="en-US" sz="1400" dirty="0">
                          <a:latin typeface="+mn-ea"/>
                          <a:ea typeface="+mn-ea"/>
                        </a:rPr>
                        <a:t> 755 script.sh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ea"/>
                          <a:ea typeface="+mn-ea"/>
                        </a:rPr>
                        <a:t>rwxr-xr-x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latin typeface="+mn-ea"/>
                          <a:ea typeface="+mn-ea"/>
                        </a:rPr>
                        <a:t>소유자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모든 권한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그룹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기타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읽기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실행</a:t>
                      </a: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1839741848"/>
                  </a:ext>
                </a:extLst>
              </a:tr>
              <a:tr h="340503">
                <a:tc>
                  <a:txBody>
                    <a:bodyPr/>
                    <a:lstStyle/>
                    <a:p>
                      <a:r>
                        <a:rPr lang="en-US" sz="1400">
                          <a:latin typeface="+mn-ea"/>
                          <a:ea typeface="+mn-ea"/>
                        </a:rPr>
                        <a:t>chmod 700 secret.sh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ea"/>
                          <a:ea typeface="+mn-ea"/>
                        </a:rPr>
                        <a:t>rwx</a:t>
                      </a:r>
                      <a:r>
                        <a:rPr lang="en-US" sz="1400" dirty="0">
                          <a:latin typeface="+mn-ea"/>
                          <a:ea typeface="+mn-ea"/>
                        </a:rPr>
                        <a:t>------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latin typeface="+mn-ea"/>
                          <a:ea typeface="+mn-ea"/>
                        </a:rPr>
                        <a:t>소유자만 모든 권한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완전한 개인 파일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617680470"/>
                  </a:ext>
                </a:extLst>
              </a:tr>
              <a:tr h="598161">
                <a:tc>
                  <a:txBody>
                    <a:bodyPr/>
                    <a:lstStyle/>
                    <a:p>
                      <a:r>
                        <a:rPr lang="en-US" sz="1400">
                          <a:latin typeface="+mn-ea"/>
                          <a:ea typeface="+mn-ea"/>
                        </a:rPr>
                        <a:t>chmod 644 config.txt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ea"/>
                          <a:ea typeface="+mn-ea"/>
                        </a:rPr>
                        <a:t>rw</a:t>
                      </a:r>
                      <a:r>
                        <a:rPr lang="en-US" sz="1400" dirty="0">
                          <a:latin typeface="+mn-ea"/>
                          <a:ea typeface="+mn-ea"/>
                        </a:rPr>
                        <a:t>-r--r--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latin typeface="+mn-ea"/>
                          <a:ea typeface="+mn-ea"/>
                        </a:rPr>
                        <a:t>소유자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읽기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쓰기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나머지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읽기만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기본 텍스트 파일 권장 설정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4274844975"/>
                  </a:ext>
                </a:extLst>
              </a:tr>
              <a:tr h="340503">
                <a:tc>
                  <a:txBody>
                    <a:bodyPr/>
                    <a:lstStyle/>
                    <a:p>
                      <a:r>
                        <a:rPr lang="en-US" sz="1400">
                          <a:latin typeface="+mn-ea"/>
                          <a:ea typeface="+mn-ea"/>
                        </a:rPr>
                        <a:t>chmod 600 key.pem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ea"/>
                          <a:ea typeface="+mn-ea"/>
                        </a:rPr>
                        <a:t>rw-------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latin typeface="+mn-ea"/>
                          <a:ea typeface="+mn-ea"/>
                        </a:rPr>
                        <a:t>소유자만 읽기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쓰기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비밀 키 파일 등 보안 파일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2387642025"/>
                  </a:ext>
                </a:extLst>
              </a:tr>
              <a:tr h="340503">
                <a:tc>
                  <a:txBody>
                    <a:bodyPr/>
                    <a:lstStyle/>
                    <a:p>
                      <a:r>
                        <a:rPr lang="en-US" sz="1400">
                          <a:latin typeface="+mn-ea"/>
                          <a:ea typeface="+mn-ea"/>
                        </a:rPr>
                        <a:t>chmod 666 data.csv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ea"/>
                          <a:ea typeface="+mn-ea"/>
                        </a:rPr>
                        <a:t>rw-rw-rw-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모든 사용자에게 읽기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쓰기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(⚠️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권장되지 않음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1092563527"/>
                  </a:ext>
                </a:extLst>
              </a:tr>
              <a:tr h="340503">
                <a:tc>
                  <a:txBody>
                    <a:bodyPr/>
                    <a:lstStyle/>
                    <a:p>
                      <a:r>
                        <a:rPr lang="en-US" sz="1400">
                          <a:latin typeface="+mn-ea"/>
                          <a:ea typeface="+mn-ea"/>
                        </a:rPr>
                        <a:t>chmod 400 readme.md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ea"/>
                          <a:ea typeface="+mn-ea"/>
                        </a:rPr>
                        <a:t>r--------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소유자만 읽기 가능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수정 불가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보관용 파일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4188356036"/>
                  </a:ext>
                </a:extLst>
              </a:tr>
              <a:tr h="340503">
                <a:tc>
                  <a:txBody>
                    <a:bodyPr/>
                    <a:lstStyle/>
                    <a:p>
                      <a:r>
                        <a:rPr lang="en-US" sz="1400">
                          <a:latin typeface="+mn-ea"/>
                          <a:ea typeface="+mn-ea"/>
                        </a:rPr>
                        <a:t>chmod 444 notice.txt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ea"/>
                          <a:ea typeface="+mn-ea"/>
                        </a:rPr>
                        <a:t>r--r--r--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모두에게 읽기만 허용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공지 사항 등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58579630"/>
                  </a:ext>
                </a:extLst>
              </a:tr>
              <a:tr h="340503">
                <a:tc>
                  <a:txBody>
                    <a:bodyPr/>
                    <a:lstStyle/>
                    <a:p>
                      <a:r>
                        <a:rPr lang="en-US" sz="1400">
                          <a:latin typeface="+mn-ea"/>
                          <a:ea typeface="+mn-ea"/>
                        </a:rPr>
                        <a:t>chmod 711 mydir/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ea"/>
                          <a:ea typeface="+mn-ea"/>
                        </a:rPr>
                        <a:t>rwx--x--x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소유자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전체 권한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그룹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기타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실행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접근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만 가능</a:t>
                      </a: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2032535475"/>
                  </a:ext>
                </a:extLst>
              </a:tr>
              <a:tr h="340503">
                <a:tc>
                  <a:txBody>
                    <a:bodyPr/>
                    <a:lstStyle/>
                    <a:p>
                      <a:r>
                        <a:rPr lang="en-US" sz="1400">
                          <a:latin typeface="+mn-ea"/>
                          <a:ea typeface="+mn-ea"/>
                        </a:rPr>
                        <a:t>chmod 000 lock.txt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>
                          <a:latin typeface="+mn-ea"/>
                          <a:ea typeface="+mn-ea"/>
                        </a:rPr>
                        <a:t>---------</a:t>
                      </a: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아무도 접근 불가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잠금 파일 등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529566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513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208D4AF-43DF-4743-A564-CE8EA65B9233}"/>
              </a:ext>
            </a:extLst>
          </p:cNvPr>
          <p:cNvSpPr/>
          <p:nvPr/>
        </p:nvSpPr>
        <p:spPr>
          <a:xfrm>
            <a:off x="8029184" y="6396335"/>
            <a:ext cx="4162816" cy="46166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</a:rPr>
              <a:t>END.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01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8339CD-34D2-4F4D-B18A-5063EC05F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455" y="1133154"/>
            <a:ext cx="7497221" cy="45916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451131-5377-4D37-BCAE-D509AE3C6A6E}"/>
              </a:ext>
            </a:extLst>
          </p:cNvPr>
          <p:cNvSpPr txBox="1"/>
          <p:nvPr/>
        </p:nvSpPr>
        <p:spPr>
          <a:xfrm>
            <a:off x="1416303" y="2984361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0070C0"/>
                </a:solidFill>
              </a:rPr>
              <a:t>16GB </a:t>
            </a:r>
            <a:r>
              <a:rPr lang="ko-KR" altLang="en-US" sz="1400" b="1" dirty="0">
                <a:solidFill>
                  <a:srgbClr val="0070C0"/>
                </a:solidFill>
              </a:rPr>
              <a:t>이상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0F789-DF16-401E-AA62-0F86584E8DC7}"/>
              </a:ext>
            </a:extLst>
          </p:cNvPr>
          <p:cNvSpPr txBox="1"/>
          <p:nvPr/>
        </p:nvSpPr>
        <p:spPr>
          <a:xfrm>
            <a:off x="168556" y="89989"/>
            <a:ext cx="234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accent4">
                    <a:lumMod val="75000"/>
                  </a:schemeClr>
                </a:solidFill>
              </a:rPr>
              <a:t>Raspberry Pi</a:t>
            </a:r>
            <a:endParaRPr lang="ko-KR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09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DD43692-FE37-4107-A222-A6368D3DC334}"/>
              </a:ext>
            </a:extLst>
          </p:cNvPr>
          <p:cNvSpPr/>
          <p:nvPr/>
        </p:nvSpPr>
        <p:spPr>
          <a:xfrm>
            <a:off x="0" y="23254"/>
            <a:ext cx="416281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u="sng" dirty="0">
                <a:solidFill>
                  <a:schemeClr val="bg1">
                    <a:lumMod val="95000"/>
                  </a:schemeClr>
                </a:solidFill>
              </a:rPr>
              <a:t>Raspberry Pi  GPIOs Pinout</a:t>
            </a:r>
            <a:endParaRPr lang="ko-KR" altLang="en-US" sz="2000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EF6427-43F8-4A76-90D6-B9D36698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37" y="782954"/>
            <a:ext cx="9409078" cy="55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1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2CE424-40D4-4D30-8ED8-C40EA7CEB3B6}"/>
              </a:ext>
            </a:extLst>
          </p:cNvPr>
          <p:cNvSpPr txBox="1"/>
          <p:nvPr/>
        </p:nvSpPr>
        <p:spPr>
          <a:xfrm>
            <a:off x="4266730" y="75156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Raspberry Pi OS – Raspberry Pi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45AF8A-D27A-4DD4-91B8-E1229263F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3" y="974690"/>
            <a:ext cx="9355292" cy="529909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0A6ADC-6835-4671-8CD5-A307E9161E69}"/>
              </a:ext>
            </a:extLst>
          </p:cNvPr>
          <p:cNvCxnSpPr>
            <a:cxnSpLocks/>
          </p:cNvCxnSpPr>
          <p:nvPr/>
        </p:nvCxnSpPr>
        <p:spPr>
          <a:xfrm>
            <a:off x="3269293" y="4496568"/>
            <a:ext cx="776614" cy="0"/>
          </a:xfrm>
          <a:prstGeom prst="straightConnector1">
            <a:avLst/>
          </a:prstGeom>
          <a:ln w="317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DD43692-FE37-4107-A222-A6368D3DC334}"/>
              </a:ext>
            </a:extLst>
          </p:cNvPr>
          <p:cNvSpPr/>
          <p:nvPr/>
        </p:nvSpPr>
        <p:spPr>
          <a:xfrm>
            <a:off x="0" y="13035"/>
            <a:ext cx="416281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u="sng" dirty="0">
                <a:solidFill>
                  <a:schemeClr val="bg1">
                    <a:lumMod val="95000"/>
                  </a:schemeClr>
                </a:solidFill>
              </a:rPr>
              <a:t>Raspberry Pi  OS </a:t>
            </a:r>
            <a:r>
              <a:rPr lang="en-US" altLang="ko-KR" sz="2000" b="1" u="sng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endParaRPr lang="ko-KR" altLang="en-US" sz="2000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C9E964-3E6F-4D90-BE47-E6FAE0DB0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290" y="4258298"/>
            <a:ext cx="5306745" cy="42643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464749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DD43692-FE37-4107-A222-A6368D3DC334}"/>
              </a:ext>
            </a:extLst>
          </p:cNvPr>
          <p:cNvSpPr/>
          <p:nvPr/>
        </p:nvSpPr>
        <p:spPr>
          <a:xfrm>
            <a:off x="0" y="13035"/>
            <a:ext cx="416281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u="sng" dirty="0">
                <a:solidFill>
                  <a:schemeClr val="bg1">
                    <a:lumMod val="95000"/>
                  </a:schemeClr>
                </a:solidFill>
              </a:rPr>
              <a:t>Raspberry Pi  Imager </a:t>
            </a:r>
            <a:r>
              <a:rPr lang="ko-KR" altLang="en-US" sz="2000" b="1" u="sng" dirty="0">
                <a:solidFill>
                  <a:schemeClr val="bg1">
                    <a:lumMod val="95000"/>
                  </a:schemeClr>
                </a:solidFill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B8B800-8DB6-434B-B706-605095BB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3" y="1042291"/>
            <a:ext cx="5247431" cy="406853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3B7D52-9ACD-4E77-A536-B139A99B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156" y="1042292"/>
            <a:ext cx="5247431" cy="401274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E547D8E-305E-404F-8686-2573D2C37BD3}"/>
              </a:ext>
            </a:extLst>
          </p:cNvPr>
          <p:cNvSpPr/>
          <p:nvPr/>
        </p:nvSpPr>
        <p:spPr>
          <a:xfrm>
            <a:off x="5987441" y="2329841"/>
            <a:ext cx="108559" cy="1252603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229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DD43692-FE37-4107-A222-A6368D3DC334}"/>
              </a:ext>
            </a:extLst>
          </p:cNvPr>
          <p:cNvSpPr/>
          <p:nvPr/>
        </p:nvSpPr>
        <p:spPr>
          <a:xfrm>
            <a:off x="0" y="13035"/>
            <a:ext cx="416281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u="sng" dirty="0">
                <a:solidFill>
                  <a:schemeClr val="bg1">
                    <a:lumMod val="95000"/>
                  </a:schemeClr>
                </a:solidFill>
              </a:rPr>
              <a:t>Raspberry Pi  Imager </a:t>
            </a:r>
            <a:r>
              <a:rPr lang="ko-KR" altLang="en-US" sz="2000" b="1" u="sng" dirty="0">
                <a:solidFill>
                  <a:schemeClr val="bg1">
                    <a:lumMod val="95000"/>
                  </a:schemeClr>
                </a:solidFill>
              </a:rPr>
              <a:t>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23F63-CABD-4B74-B31B-AF91FFA2E248}"/>
              </a:ext>
            </a:extLst>
          </p:cNvPr>
          <p:cNvSpPr txBox="1"/>
          <p:nvPr/>
        </p:nvSpPr>
        <p:spPr>
          <a:xfrm flipH="1">
            <a:off x="7465512" y="1520034"/>
            <a:ext cx="36826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정확한 모델 입력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운영체제 선택</a:t>
            </a:r>
            <a:br>
              <a:rPr lang="en-US" altLang="ko-KR" sz="1600" dirty="0"/>
            </a:br>
            <a:r>
              <a:rPr lang="en-US" altLang="ko-KR" sz="1600" dirty="0"/>
              <a:t>64bit, 32bit, Legacy 32bit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저장소는 반드시 </a:t>
            </a:r>
            <a:r>
              <a:rPr lang="en-US" altLang="ko-KR" sz="1600" dirty="0"/>
              <a:t>SD Card.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D44517-B5CD-4BC4-8E42-87EA42299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6" y="879634"/>
            <a:ext cx="6496957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38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DD43692-FE37-4107-A222-A6368D3DC334}"/>
              </a:ext>
            </a:extLst>
          </p:cNvPr>
          <p:cNvSpPr/>
          <p:nvPr/>
        </p:nvSpPr>
        <p:spPr>
          <a:xfrm>
            <a:off x="8029184" y="0"/>
            <a:ext cx="416281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u="sng" dirty="0">
                <a:solidFill>
                  <a:schemeClr val="bg1">
                    <a:lumMod val="95000"/>
                  </a:schemeClr>
                </a:solidFill>
              </a:rPr>
              <a:t>Raspberry Pi  Imager </a:t>
            </a:r>
            <a:r>
              <a:rPr lang="ko-KR" altLang="en-US" sz="2000" b="1" u="sng" dirty="0">
                <a:solidFill>
                  <a:schemeClr val="bg1">
                    <a:lumMod val="95000"/>
                  </a:schemeClr>
                </a:solidFill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8EB579-BEFF-4999-BDC3-93FAB997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120"/>
            <a:ext cx="5692041" cy="68921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915535-FDD6-41BB-BE42-9F58A2B38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986" y="848928"/>
            <a:ext cx="5201376" cy="42582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8DB6BB-0A10-4125-B56C-860816EF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27" y="5228998"/>
            <a:ext cx="5315692" cy="162900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C8D5943-B2A3-4695-8139-7B808A316019}"/>
              </a:ext>
            </a:extLst>
          </p:cNvPr>
          <p:cNvCxnSpPr>
            <a:cxnSpLocks/>
          </p:cNvCxnSpPr>
          <p:nvPr/>
        </p:nvCxnSpPr>
        <p:spPr>
          <a:xfrm>
            <a:off x="964504" y="2029216"/>
            <a:ext cx="212942" cy="312875"/>
          </a:xfrm>
          <a:prstGeom prst="straightConnector1">
            <a:avLst/>
          </a:prstGeom>
          <a:ln w="317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A9B50F3-1FD6-404B-96BC-DF3AB2FF3670}"/>
              </a:ext>
            </a:extLst>
          </p:cNvPr>
          <p:cNvCxnSpPr>
            <a:cxnSpLocks/>
          </p:cNvCxnSpPr>
          <p:nvPr/>
        </p:nvCxnSpPr>
        <p:spPr>
          <a:xfrm>
            <a:off x="8219161" y="4411249"/>
            <a:ext cx="212942" cy="312875"/>
          </a:xfrm>
          <a:prstGeom prst="straightConnector1">
            <a:avLst/>
          </a:prstGeom>
          <a:ln w="317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45E1A59-90FA-4631-9E9B-9253E561948F}"/>
              </a:ext>
            </a:extLst>
          </p:cNvPr>
          <p:cNvCxnSpPr>
            <a:cxnSpLocks/>
          </p:cNvCxnSpPr>
          <p:nvPr/>
        </p:nvCxnSpPr>
        <p:spPr>
          <a:xfrm>
            <a:off x="9461325" y="6057837"/>
            <a:ext cx="212942" cy="312875"/>
          </a:xfrm>
          <a:prstGeom prst="straightConnector1">
            <a:avLst/>
          </a:prstGeom>
          <a:ln w="317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329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DD43692-FE37-4107-A222-A6368D3DC334}"/>
              </a:ext>
            </a:extLst>
          </p:cNvPr>
          <p:cNvSpPr/>
          <p:nvPr/>
        </p:nvSpPr>
        <p:spPr>
          <a:xfrm>
            <a:off x="8029184" y="0"/>
            <a:ext cx="416281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u="sng" dirty="0">
                <a:solidFill>
                  <a:schemeClr val="bg1">
                    <a:lumMod val="95000"/>
                  </a:schemeClr>
                </a:solidFill>
              </a:rPr>
              <a:t>Raspberry Pi  WiFi </a:t>
            </a:r>
            <a:r>
              <a:rPr lang="ko-KR" altLang="en-US" sz="2000" b="1" u="sng" dirty="0">
                <a:solidFill>
                  <a:schemeClr val="bg1">
                    <a:lumMod val="95000"/>
                  </a:schemeClr>
                </a:solidFill>
              </a:rPr>
              <a:t>연결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4DAB8F-B780-4DA8-B35A-DC42F8CDD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67" y="832081"/>
            <a:ext cx="4521128" cy="2844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F9BCF0-577D-4040-A7CF-4CD694064F15}"/>
              </a:ext>
            </a:extLst>
          </p:cNvPr>
          <p:cNvSpPr txBox="1"/>
          <p:nvPr/>
        </p:nvSpPr>
        <p:spPr>
          <a:xfrm>
            <a:off x="288867" y="462749"/>
            <a:ext cx="2505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</a:rPr>
              <a:t>1. </a:t>
            </a:r>
            <a:r>
              <a:rPr lang="ko-KR" altLang="en-US" sz="1400" b="1" dirty="0">
                <a:solidFill>
                  <a:srgbClr val="002060"/>
                </a:solidFill>
              </a:rPr>
              <a:t>부팅 정상</a:t>
            </a:r>
            <a:r>
              <a:rPr lang="en-US" altLang="ko-KR" sz="1400" b="1" dirty="0">
                <a:solidFill>
                  <a:srgbClr val="002060"/>
                </a:solidFill>
              </a:rPr>
              <a:t>, WiFi </a:t>
            </a:r>
            <a:r>
              <a:rPr lang="ko-KR" altLang="en-US" sz="1400" b="1" dirty="0">
                <a:solidFill>
                  <a:srgbClr val="002060"/>
                </a:solidFill>
              </a:rPr>
              <a:t>연결 안됨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6CBC28-627B-4E04-826F-03822A58E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890" y="832081"/>
            <a:ext cx="6077798" cy="3486637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D35EE44-1AB4-4257-B28D-5826A4800491}"/>
              </a:ext>
            </a:extLst>
          </p:cNvPr>
          <p:cNvSpPr/>
          <p:nvPr/>
        </p:nvSpPr>
        <p:spPr>
          <a:xfrm>
            <a:off x="4960307" y="1703540"/>
            <a:ext cx="237994" cy="100208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95B489-8071-4D37-B368-2CC9FC0263E8}"/>
              </a:ext>
            </a:extLst>
          </p:cNvPr>
          <p:cNvSpPr txBox="1"/>
          <p:nvPr/>
        </p:nvSpPr>
        <p:spPr>
          <a:xfrm>
            <a:off x="5400845" y="492985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</a:rPr>
              <a:t>2. WiFi SSID </a:t>
            </a:r>
            <a:r>
              <a:rPr lang="ko-KR" altLang="en-US" sz="1400" b="1" dirty="0">
                <a:solidFill>
                  <a:srgbClr val="002060"/>
                </a:solidFill>
              </a:rPr>
              <a:t>선택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34EDD9D-3341-4935-8B5C-B6778F868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845" y="4901615"/>
            <a:ext cx="3528221" cy="18492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6AB728-8C4E-4CF6-9756-36A8D45A668F}"/>
              </a:ext>
            </a:extLst>
          </p:cNvPr>
          <p:cNvSpPr txBox="1"/>
          <p:nvPr/>
        </p:nvSpPr>
        <p:spPr>
          <a:xfrm>
            <a:off x="5400845" y="4535245"/>
            <a:ext cx="1623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</a:rPr>
              <a:t>3. Password</a:t>
            </a:r>
            <a:r>
              <a:rPr lang="ko-KR" altLang="en-US" sz="1400" b="1" dirty="0">
                <a:solidFill>
                  <a:srgbClr val="002060"/>
                </a:solidFill>
              </a:rPr>
              <a:t> 입력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121BF6B-4DA2-42C8-B8BD-FA140E7EC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42" y="4843022"/>
            <a:ext cx="3954250" cy="17424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DA7399-3575-48B5-9518-599BD345A6AF}"/>
              </a:ext>
            </a:extLst>
          </p:cNvPr>
          <p:cNvSpPr txBox="1"/>
          <p:nvPr/>
        </p:nvSpPr>
        <p:spPr>
          <a:xfrm>
            <a:off x="336493" y="4527118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</a:rPr>
              <a:t>4. WiFi </a:t>
            </a:r>
            <a:r>
              <a:rPr lang="ko-KR" altLang="en-US" sz="1400" b="1" dirty="0">
                <a:solidFill>
                  <a:srgbClr val="002060"/>
                </a:solidFill>
              </a:rPr>
              <a:t>연결 성공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A87E1F90-B2EB-47C8-901B-2E695BEE3074}"/>
              </a:ext>
            </a:extLst>
          </p:cNvPr>
          <p:cNvSpPr/>
          <p:nvPr/>
        </p:nvSpPr>
        <p:spPr>
          <a:xfrm flipH="1">
            <a:off x="4784943" y="5213202"/>
            <a:ext cx="300624" cy="100208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24C4DD8-442B-4B6E-99B3-CFDA49D7EE34}"/>
              </a:ext>
            </a:extLst>
          </p:cNvPr>
          <p:cNvSpPr/>
          <p:nvPr/>
        </p:nvSpPr>
        <p:spPr>
          <a:xfrm rot="16200000" flipH="1">
            <a:off x="7878872" y="4109125"/>
            <a:ext cx="300624" cy="100208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463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DD43692-FE37-4107-A222-A6368D3DC334}"/>
              </a:ext>
            </a:extLst>
          </p:cNvPr>
          <p:cNvSpPr/>
          <p:nvPr/>
        </p:nvSpPr>
        <p:spPr>
          <a:xfrm>
            <a:off x="0" y="10728"/>
            <a:ext cx="416281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u="sng" dirty="0">
                <a:solidFill>
                  <a:schemeClr val="bg1">
                    <a:lumMod val="95000"/>
                  </a:schemeClr>
                </a:solidFill>
              </a:rPr>
              <a:t>Raspberry Pi Hot Spot </a:t>
            </a:r>
            <a:r>
              <a:rPr lang="ko-KR" altLang="en-US" sz="2000" b="1" u="sng" dirty="0">
                <a:solidFill>
                  <a:schemeClr val="bg1">
                    <a:lumMod val="95000"/>
                  </a:schemeClr>
                </a:solidFill>
              </a:rPr>
              <a:t>연결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F17711-D047-40FC-9075-151DAB5A96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96" y="713585"/>
            <a:ext cx="8420734" cy="580740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E37286-BFCA-419B-AD27-734DC7D7F404}"/>
              </a:ext>
            </a:extLst>
          </p:cNvPr>
          <p:cNvSpPr txBox="1"/>
          <p:nvPr/>
        </p:nvSpPr>
        <p:spPr>
          <a:xfrm flipH="1">
            <a:off x="4329620" y="56894"/>
            <a:ext cx="492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WiFi </a:t>
            </a:r>
            <a:r>
              <a:rPr lang="ko-KR" altLang="en-US" b="1" dirty="0">
                <a:solidFill>
                  <a:srgbClr val="FF0000"/>
                </a:solidFill>
              </a:rPr>
              <a:t>안되면 </a:t>
            </a:r>
            <a:r>
              <a:rPr lang="en-US" altLang="ko-KR" b="1" dirty="0">
                <a:solidFill>
                  <a:srgbClr val="FF0000"/>
                </a:solidFill>
              </a:rPr>
              <a:t>Notebook </a:t>
            </a:r>
            <a:r>
              <a:rPr lang="ko-KR" altLang="en-US" b="1" dirty="0">
                <a:solidFill>
                  <a:srgbClr val="FF0000"/>
                </a:solidFill>
              </a:rPr>
              <a:t>과 </a:t>
            </a:r>
            <a:r>
              <a:rPr lang="en-US" altLang="ko-KR" b="1" dirty="0">
                <a:solidFill>
                  <a:srgbClr val="FF0000"/>
                </a:solidFill>
              </a:rPr>
              <a:t>Hot Spot </a:t>
            </a:r>
            <a:r>
              <a:rPr lang="ko-KR" altLang="en-US" b="1" dirty="0">
                <a:solidFill>
                  <a:srgbClr val="FF0000"/>
                </a:solidFill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2188825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1030</Words>
  <Application>Microsoft Office PowerPoint</Application>
  <PresentationFormat>와이드스크린</PresentationFormat>
  <Paragraphs>263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Dev DW</dc:creator>
  <cp:lastModifiedBy>Dev DW</cp:lastModifiedBy>
  <cp:revision>18</cp:revision>
  <dcterms:created xsi:type="dcterms:W3CDTF">2025-07-10T03:40:10Z</dcterms:created>
  <dcterms:modified xsi:type="dcterms:W3CDTF">2025-07-10T08:25:49Z</dcterms:modified>
</cp:coreProperties>
</file>